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31" r:id="rId5"/>
    <p:sldId id="2532" r:id="rId6"/>
    <p:sldId id="2533" r:id="rId7"/>
    <p:sldId id="2469" r:id="rId8"/>
    <p:sldId id="2537" r:id="rId9"/>
    <p:sldId id="2431" r:id="rId10"/>
    <p:sldId id="2534" r:id="rId11"/>
    <p:sldId id="2535" r:id="rId12"/>
    <p:sldId id="2536" r:id="rId13"/>
    <p:sldId id="2538" r:id="rId14"/>
    <p:sldId id="2540" r:id="rId15"/>
    <p:sldId id="2427" r:id="rId16"/>
    <p:sldId id="2539" r:id="rId17"/>
    <p:sldId id="2523" r:id="rId18"/>
    <p:sldId id="2541" r:id="rId19"/>
    <p:sldId id="2525" r:id="rId2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766D"/>
    <a:srgbClr val="00BFC4"/>
    <a:srgbClr val="004066"/>
    <a:srgbClr val="934E72"/>
    <a:srgbClr val="2E55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4710" autoAdjust="0"/>
  </p:normalViewPr>
  <p:slideViewPr>
    <p:cSldViewPr snapToGrid="0" snapToObjects="1" showGuides="1">
      <p:cViewPr varScale="1">
        <p:scale>
          <a:sx n="79" d="100"/>
          <a:sy n="79" d="100"/>
        </p:scale>
        <p:origin x="144" y="43"/>
      </p:cViewPr>
      <p:guideLst>
        <p:guide orient="horz" pos="211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3" d="100"/>
          <a:sy n="63" d="100"/>
        </p:scale>
        <p:origin x="235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izd\AppData\Roaming\Microsoft\Excel\gastos-cartoes-corporativos-presidentes-2003-2022%20(version%201)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izd\AppData\Roaming\Microsoft\Excel\gastos-cartoes-corporativos-presidentes-2003-2022%20(version%201).xlsb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izd\Downloads\gastos-cartoes-corporativos-presidentes-2003-202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>
                <a:solidFill>
                  <a:schemeClr val="tx1"/>
                </a:solidFill>
                <a:latin typeface="Gill Sans MT" panose="020B0502020104020203" pitchFamily="34" charset="0"/>
              </a:rPr>
              <a:t>Preferência dos usuários casuais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4.1135896516189284E-2"/>
          <c:y val="0.27601175601552802"/>
          <c:w val="0.48644393962685245"/>
          <c:h val="0.67140915020352987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2E1-4E88-B2E5-7E5A19ED8A8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2E1-4E88-B2E5-7E5A19ED8A81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2E1-4E88-B2E5-7E5A19ED8A8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Planilha2!$B$4:$B$6</c:f>
              <c:strCache>
                <c:ptCount val="3"/>
                <c:pt idx="0">
                  <c:v>scooter</c:v>
                </c:pt>
                <c:pt idx="1">
                  <c:v>elétrica</c:v>
                </c:pt>
                <c:pt idx="2">
                  <c:v>tradicional</c:v>
                </c:pt>
              </c:strCache>
            </c:strRef>
          </c:cat>
          <c:val>
            <c:numRef>
              <c:f>Planilha2!$C$4:$C$6</c:f>
              <c:numCache>
                <c:formatCode>General</c:formatCode>
                <c:ptCount val="3"/>
                <c:pt idx="0">
                  <c:v>173332</c:v>
                </c:pt>
                <c:pt idx="1">
                  <c:v>682004</c:v>
                </c:pt>
                <c:pt idx="2">
                  <c:v>875930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2E1-4E88-B2E5-7E5A19ED8A8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0899643107640786"/>
          <c:y val="0.46010241246032879"/>
          <c:w val="0.23459142607174102"/>
          <c:h val="0.283537669800285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r>
              <a:rPr lang="pt-BR">
                <a:solidFill>
                  <a:schemeClr val="tx1"/>
                </a:solidFill>
                <a:latin typeface="Gill Sans MT" panose="020B0502020104020203" pitchFamily="34" charset="0"/>
              </a:rPr>
              <a:t>Prefêrência dos membros</a:t>
            </a:r>
          </a:p>
        </c:rich>
      </c:tx>
      <c:layout>
        <c:manualLayout>
          <c:xMode val="edge"/>
          <c:yMode val="edge"/>
          <c:x val="0.19236574858522432"/>
          <c:y val="5.36208720178634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/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12307274881779018"/>
          <c:y val="0.28229795902377869"/>
          <c:w val="0.47422201180548634"/>
          <c:h val="0.67098875700238958"/>
        </c:manualLayout>
      </c:layout>
      <c:doughnutChart>
        <c:varyColors val="1"/>
        <c:ser>
          <c:idx val="0"/>
          <c:order val="0"/>
          <c:spPr>
            <a:solidFill>
              <a:srgbClr val="934E72"/>
            </a:solidFill>
          </c:spPr>
          <c:dPt>
            <c:idx val="0"/>
            <c:bubble3D val="0"/>
            <c:spPr>
              <a:solidFill>
                <a:srgbClr val="934E7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A71-4DAF-A668-00756D9D9753}"/>
              </c:ext>
            </c:extLst>
          </c:dPt>
          <c:dPt>
            <c:idx val="1"/>
            <c:bubble3D val="0"/>
            <c:spPr>
              <a:solidFill>
                <a:srgbClr val="00406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A71-4DAF-A668-00756D9D97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Planilha2!$B$11:$B$12</c:f>
              <c:strCache>
                <c:ptCount val="2"/>
                <c:pt idx="0">
                  <c:v>elétrica</c:v>
                </c:pt>
                <c:pt idx="1">
                  <c:v>tradicional</c:v>
                </c:pt>
              </c:strCache>
            </c:strRef>
          </c:cat>
          <c:val>
            <c:numRef>
              <c:f>Planilha2!$C$11:$C$12</c:f>
              <c:numCache>
                <c:formatCode>General</c:formatCode>
                <c:ptCount val="2"/>
                <c:pt idx="0">
                  <c:v>879047</c:v>
                </c:pt>
                <c:pt idx="1">
                  <c:v>1684275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71-4DAF-A668-00756D9D975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endParaRPr lang="pt-B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endParaRPr lang="pt-BR"/>
          </a:p>
        </c:txPr>
      </c:legendEntry>
      <c:layout>
        <c:manualLayout>
          <c:xMode val="edge"/>
          <c:yMode val="edge"/>
          <c:x val="0.69680920972570404"/>
          <c:y val="0.39747687300557166"/>
          <c:w val="0.23986131424007151"/>
          <c:h val="0.242575709619683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Planilha2!$C$47</c:f>
              <c:strCache>
                <c:ptCount val="1"/>
              </c:strCache>
            </c:strRef>
          </c:tx>
          <c:spPr>
            <a:solidFill>
              <a:srgbClr val="46BDC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F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F29-4C4B-931D-E2C7B5B444C5}"/>
              </c:ext>
            </c:extLst>
          </c:dPt>
          <c:dPt>
            <c:idx val="1"/>
            <c:invertIfNegative val="0"/>
            <c:bubble3D val="0"/>
            <c:spPr>
              <a:solidFill>
                <a:srgbClr val="F8766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29-4C4B-931D-E2C7B5B444C5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F29-4C4B-931D-E2C7B5B444C5}"/>
              </c:ext>
            </c:extLst>
          </c:dPt>
          <c:dLbls>
            <c:dLbl>
              <c:idx val="0"/>
              <c:layout>
                <c:manualLayout>
                  <c:x val="-1.9289900618212112E-17"/>
                  <c:y val="0.1203703703703702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29-4C4B-931D-E2C7B5B444C5}"/>
                </c:ext>
              </c:extLst>
            </c:dLbl>
            <c:dLbl>
              <c:idx val="1"/>
              <c:layout>
                <c:manualLayout>
                  <c:x val="0"/>
                  <c:y val="0.1157407407407407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F29-4C4B-931D-E2C7B5B444C5}"/>
                </c:ext>
              </c:extLst>
            </c:dLbl>
            <c:dLbl>
              <c:idx val="2"/>
              <c:layout>
                <c:manualLayout>
                  <c:x val="0"/>
                  <c:y val="0.111111111111111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29-4C4B-931D-E2C7B5B444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Planilha2!$B$48:$B$50</c:f>
              <c:strCache>
                <c:ptCount val="3"/>
                <c:pt idx="0">
                  <c:v>membros</c:v>
                </c:pt>
                <c:pt idx="1">
                  <c:v>casuais</c:v>
                </c:pt>
                <c:pt idx="2">
                  <c:v>todos</c:v>
                </c:pt>
              </c:strCache>
            </c:strRef>
          </c:cat>
          <c:val>
            <c:numRef>
              <c:f>Planilha2!$C$48:$C$50</c:f>
              <c:numCache>
                <c:formatCode>General</c:formatCode>
                <c:ptCount val="3"/>
                <c:pt idx="0">
                  <c:v>13</c:v>
                </c:pt>
                <c:pt idx="1">
                  <c:v>24</c:v>
                </c:pt>
                <c:pt idx="2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F29-4C4B-931D-E2C7B5B444C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overlap val="-50"/>
        <c:axId val="532071656"/>
        <c:axId val="532072968"/>
      </c:barChart>
      <c:catAx>
        <c:axId val="532071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spc="120" normalizeH="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endParaRPr lang="pt-BR"/>
          </a:p>
        </c:txPr>
        <c:crossAx val="532072968"/>
        <c:crosses val="autoZero"/>
        <c:auto val="1"/>
        <c:lblAlgn val="ctr"/>
        <c:lblOffset val="100"/>
        <c:noMultiLvlLbl val="0"/>
      </c:catAx>
      <c:valAx>
        <c:axId val="532072968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sz="1200" dirty="0">
                    <a:solidFill>
                      <a:schemeClr val="tx1"/>
                    </a:solidFill>
                  </a:rPr>
                  <a:t>Duração média</a:t>
                </a:r>
                <a:r>
                  <a:rPr lang="pt-BR" sz="1200" baseline="0" dirty="0">
                    <a:solidFill>
                      <a:schemeClr val="tx1"/>
                    </a:solidFill>
                  </a:rPr>
                  <a:t> em minutos</a:t>
                </a:r>
                <a:endParaRPr lang="pt-BR" sz="120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crossAx val="532071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F9397E-D227-482D-920B-828FFAA6E3A8}" type="doc">
      <dgm:prSet loTypeId="urn:microsoft.com/office/officeart/2018/2/layout/IconVerticalSolidList" loCatId="icon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7D60E0-5590-4801-8CF7-904CEB33D7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O objetivo dessa análise</a:t>
          </a:r>
          <a:endParaRPr 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E156508F-30E6-4105-8065-819C6001798B}" type="parTrans" cxnId="{C54F3BC3-920C-40AB-9F9F-1C32F44006CC}">
      <dgm:prSet/>
      <dgm:spPr/>
      <dgm:t>
        <a:bodyPr/>
        <a:lstStyle/>
        <a:p>
          <a:endParaRPr lang="en-US"/>
        </a:p>
      </dgm:t>
    </dgm:pt>
    <dgm:pt modelId="{50EFBF1F-8D45-4BA7-9D8B-8FAD341642E7}" type="sibTrans" cxnId="{C54F3BC3-920C-40AB-9F9F-1C32F44006CC}">
      <dgm:prSet/>
      <dgm:spPr/>
      <dgm:t>
        <a:bodyPr/>
        <a:lstStyle/>
        <a:p>
          <a:endParaRPr lang="en-US"/>
        </a:p>
      </dgm:t>
    </dgm:pt>
    <dgm:pt modelId="{B1FC79E9-53D3-4498-9E3E-EA798DCD1A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Os perfis</a:t>
          </a:r>
          <a:endParaRPr 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3EA46A94-DED5-47D1-86D5-AC41814F0ACC}" type="parTrans" cxnId="{BB1BB49F-9BAE-4AEA-8DDC-951A95CFCD99}">
      <dgm:prSet/>
      <dgm:spPr/>
      <dgm:t>
        <a:bodyPr/>
        <a:lstStyle/>
        <a:p>
          <a:endParaRPr lang="en-US"/>
        </a:p>
      </dgm:t>
    </dgm:pt>
    <dgm:pt modelId="{24026819-B3A1-4322-B16D-AF8A26B8F963}" type="sibTrans" cxnId="{BB1BB49F-9BAE-4AEA-8DDC-951A95CFCD99}">
      <dgm:prSet/>
      <dgm:spPr/>
      <dgm:t>
        <a:bodyPr/>
        <a:lstStyle/>
        <a:p>
          <a:endParaRPr lang="en-US"/>
        </a:p>
      </dgm:t>
    </dgm:pt>
    <dgm:pt modelId="{F3B230FA-16D7-4950-80F4-1BEF97B971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Insights</a:t>
          </a:r>
          <a:endParaRPr 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970C8852-E08D-4304-A705-8D7A979BE6DC}" type="parTrans" cxnId="{883DD658-48DB-4A68-A94E-59FFFE6A7DE2}">
      <dgm:prSet/>
      <dgm:spPr/>
      <dgm:t>
        <a:bodyPr/>
        <a:lstStyle/>
        <a:p>
          <a:endParaRPr lang="en-US"/>
        </a:p>
      </dgm:t>
    </dgm:pt>
    <dgm:pt modelId="{C2D6645C-3E8B-4D4A-B4E6-F96BAB57CC3E}" type="sibTrans" cxnId="{883DD658-48DB-4A68-A94E-59FFFE6A7DE2}">
      <dgm:prSet/>
      <dgm:spPr/>
      <dgm:t>
        <a:bodyPr/>
        <a:lstStyle/>
        <a:p>
          <a:endParaRPr lang="en-US"/>
        </a:p>
      </dgm:t>
    </dgm:pt>
    <dgm:pt modelId="{7EC7D378-8701-4321-A310-143CD836B5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Próximos passos</a:t>
          </a:r>
          <a:endParaRPr lang="en-US" sz="2400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74D2DEB4-FB3A-4A6B-B5DF-1A873A5EF4B5}" type="parTrans" cxnId="{C03740A2-282A-4B12-858A-385A4ED85F9A}">
      <dgm:prSet/>
      <dgm:spPr/>
      <dgm:t>
        <a:bodyPr/>
        <a:lstStyle/>
        <a:p>
          <a:endParaRPr lang="en-US"/>
        </a:p>
      </dgm:t>
    </dgm:pt>
    <dgm:pt modelId="{3A11A1D9-FDD7-4F8C-872E-F8026CE871C6}" type="sibTrans" cxnId="{C03740A2-282A-4B12-858A-385A4ED85F9A}">
      <dgm:prSet/>
      <dgm:spPr/>
      <dgm:t>
        <a:bodyPr/>
        <a:lstStyle/>
        <a:p>
          <a:endParaRPr lang="en-US"/>
        </a:p>
      </dgm:t>
    </dgm:pt>
    <dgm:pt modelId="{8DEF5210-E9C7-42E2-9073-9C4AF201E6F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Descobertas adicionais</a:t>
          </a:r>
        </a:p>
      </dgm:t>
    </dgm:pt>
    <dgm:pt modelId="{359F140E-E2B3-4BAA-9D7F-84FD4B444E60}" type="parTrans" cxnId="{FC9D020E-48D2-405F-93C7-7C9F97EC98AB}">
      <dgm:prSet/>
      <dgm:spPr/>
      <dgm:t>
        <a:bodyPr/>
        <a:lstStyle/>
        <a:p>
          <a:endParaRPr lang="pt-BR"/>
        </a:p>
      </dgm:t>
    </dgm:pt>
    <dgm:pt modelId="{939DD3E9-720C-40C6-BC69-04C83C8A03E5}" type="sibTrans" cxnId="{FC9D020E-48D2-405F-93C7-7C9F97EC98AB}">
      <dgm:prSet/>
      <dgm:spPr/>
      <dgm:t>
        <a:bodyPr/>
        <a:lstStyle/>
        <a:p>
          <a:endParaRPr lang="pt-BR"/>
        </a:p>
      </dgm:t>
    </dgm:pt>
    <dgm:pt modelId="{C6B3BE77-3B6E-4FBC-A8CA-10AE467B928B}" type="pres">
      <dgm:prSet presAssocID="{ECF9397E-D227-482D-920B-828FFAA6E3A8}" presName="root" presStyleCnt="0">
        <dgm:presLayoutVars>
          <dgm:dir/>
          <dgm:resizeHandles val="exact"/>
        </dgm:presLayoutVars>
      </dgm:prSet>
      <dgm:spPr/>
    </dgm:pt>
    <dgm:pt modelId="{8FBD4CF1-545C-4929-A671-965F5CB61DE4}" type="pres">
      <dgm:prSet presAssocID="{A07D60E0-5590-4801-8CF7-904CEB33D773}" presName="compNode" presStyleCnt="0"/>
      <dgm:spPr/>
    </dgm:pt>
    <dgm:pt modelId="{36B0B509-6D42-4E97-BC08-7782F68E03AE}" type="pres">
      <dgm:prSet presAssocID="{A07D60E0-5590-4801-8CF7-904CEB33D773}" presName="bgRect" presStyleLbl="bgShp" presStyleIdx="0" presStyleCnt="5"/>
      <dgm:spPr>
        <a:solidFill>
          <a:srgbClr val="2E5576"/>
        </a:solidFill>
      </dgm:spPr>
    </dgm:pt>
    <dgm:pt modelId="{55FFBB6A-AB10-49EE-999B-9321B7C122F8}" type="pres">
      <dgm:prSet presAssocID="{A07D60E0-5590-4801-8CF7-904CEB33D773}" presName="iconRect" presStyleLbl="node1" presStyleIdx="0" presStyleCnt="5"/>
      <dgm:spPr>
        <a:blipFill>
          <a:blip xmlns:r="http://schemas.openxmlformats.org/officeDocument/2006/relationships" r:embed="rId1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effectLst>
          <a:glow rad="101600">
            <a:schemeClr val="accent3">
              <a:satMod val="175000"/>
              <a:alpha val="40000"/>
            </a:schemeClr>
          </a:glow>
        </a:effectLst>
      </dgm:spPr>
      <dgm:extLst>
        <a:ext uri="{E40237B7-FDA0-4F09-8148-C483321AD2D9}">
          <dgm14:cNvPr xmlns:dgm14="http://schemas.microsoft.com/office/drawing/2010/diagram" id="0" name="" descr="Na mosca"/>
        </a:ext>
      </dgm:extLst>
    </dgm:pt>
    <dgm:pt modelId="{E4709759-CC79-49DA-ACF8-F8D671E5B1E7}" type="pres">
      <dgm:prSet presAssocID="{A07D60E0-5590-4801-8CF7-904CEB33D773}" presName="spaceRect" presStyleCnt="0"/>
      <dgm:spPr/>
    </dgm:pt>
    <dgm:pt modelId="{42D7543C-7055-4910-BB69-445C0C164EBE}" type="pres">
      <dgm:prSet presAssocID="{A07D60E0-5590-4801-8CF7-904CEB33D773}" presName="parTx" presStyleLbl="revTx" presStyleIdx="0" presStyleCnt="5">
        <dgm:presLayoutVars>
          <dgm:chMax val="0"/>
          <dgm:chPref val="0"/>
        </dgm:presLayoutVars>
      </dgm:prSet>
      <dgm:spPr/>
    </dgm:pt>
    <dgm:pt modelId="{C3132240-5842-4AFE-BFE9-4595E1CE42CD}" type="pres">
      <dgm:prSet presAssocID="{50EFBF1F-8D45-4BA7-9D8B-8FAD341642E7}" presName="sibTrans" presStyleCnt="0"/>
      <dgm:spPr/>
    </dgm:pt>
    <dgm:pt modelId="{6EB10C95-DE5A-4F6E-8BE1-C34EC8ED9715}" type="pres">
      <dgm:prSet presAssocID="{B1FC79E9-53D3-4498-9E3E-EA798DCD1AB8}" presName="compNode" presStyleCnt="0"/>
      <dgm:spPr/>
    </dgm:pt>
    <dgm:pt modelId="{59680A32-BC51-4C11-BA5A-29704F9F8A38}" type="pres">
      <dgm:prSet presAssocID="{B1FC79E9-53D3-4498-9E3E-EA798DCD1AB8}" presName="bgRect" presStyleLbl="bgShp" presStyleIdx="1" presStyleCnt="5"/>
      <dgm:spPr>
        <a:solidFill>
          <a:srgbClr val="2E5576"/>
        </a:solidFill>
      </dgm:spPr>
    </dgm:pt>
    <dgm:pt modelId="{3D8AD10F-0333-4AC4-A602-938D0281EEF0}" type="pres">
      <dgm:prSet presAssocID="{B1FC79E9-53D3-4498-9E3E-EA798DCD1AB8}" presName="iconRect" presStyleLbl="node1" presStyleIdx="1" presStyleCnt="5"/>
      <dgm:spPr>
        <a:blipFill>
          <a:blip xmlns:r="http://schemas.openxmlformats.org/officeDocument/2006/relationships"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effectLst>
          <a:glow rad="101600">
            <a:schemeClr val="accent3">
              <a:satMod val="175000"/>
              <a:alpha val="40000"/>
            </a:schemeClr>
          </a:glow>
        </a:effectLst>
      </dgm:spPr>
      <dgm:extLst>
        <a:ext uri="{E40237B7-FDA0-4F09-8148-C483321AD2D9}">
          <dgm14:cNvPr xmlns:dgm14="http://schemas.microsoft.com/office/drawing/2010/diagram" id="0" name="" descr="Usuário"/>
        </a:ext>
      </dgm:extLst>
    </dgm:pt>
    <dgm:pt modelId="{750A6F16-B6FC-48AB-91C5-070A49A56024}" type="pres">
      <dgm:prSet presAssocID="{B1FC79E9-53D3-4498-9E3E-EA798DCD1AB8}" presName="spaceRect" presStyleCnt="0"/>
      <dgm:spPr/>
    </dgm:pt>
    <dgm:pt modelId="{65E34C3F-1D6E-4DB0-BF47-23872C83A522}" type="pres">
      <dgm:prSet presAssocID="{B1FC79E9-53D3-4498-9E3E-EA798DCD1AB8}" presName="parTx" presStyleLbl="revTx" presStyleIdx="1" presStyleCnt="5">
        <dgm:presLayoutVars>
          <dgm:chMax val="0"/>
          <dgm:chPref val="0"/>
        </dgm:presLayoutVars>
      </dgm:prSet>
      <dgm:spPr/>
    </dgm:pt>
    <dgm:pt modelId="{9EA21DD4-2030-4CCA-A25A-A2A4F12137BD}" type="pres">
      <dgm:prSet presAssocID="{24026819-B3A1-4322-B16D-AF8A26B8F963}" presName="sibTrans" presStyleCnt="0"/>
      <dgm:spPr/>
    </dgm:pt>
    <dgm:pt modelId="{40477EDB-AC25-48AF-BEAA-855AEE147F64}" type="pres">
      <dgm:prSet presAssocID="{F3B230FA-16D7-4950-80F4-1BEF97B971D5}" presName="compNode" presStyleCnt="0"/>
      <dgm:spPr/>
    </dgm:pt>
    <dgm:pt modelId="{D1661D93-DF26-4647-B0B8-1A86428C2C85}" type="pres">
      <dgm:prSet presAssocID="{F3B230FA-16D7-4950-80F4-1BEF97B971D5}" presName="bgRect" presStyleLbl="bgShp" presStyleIdx="2" presStyleCnt="5"/>
      <dgm:spPr>
        <a:solidFill>
          <a:srgbClr val="2E5576"/>
        </a:solidFill>
      </dgm:spPr>
    </dgm:pt>
    <dgm:pt modelId="{47B2791E-8B52-43E9-936B-3A7AB9DF1CF9}" type="pres">
      <dgm:prSet presAssocID="{F3B230FA-16D7-4950-80F4-1BEF97B971D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effectLst>
          <a:glow rad="101600">
            <a:schemeClr val="accent3">
              <a:satMod val="175000"/>
              <a:alpha val="40000"/>
            </a:schemeClr>
          </a:glow>
        </a:effectLst>
      </dgm:spPr>
      <dgm:extLst>
        <a:ext uri="{E40237B7-FDA0-4F09-8148-C483321AD2D9}">
          <dgm14:cNvPr xmlns:dgm14="http://schemas.microsoft.com/office/drawing/2010/diagram" id="0" name="" descr="Lâmpada"/>
        </a:ext>
      </dgm:extLst>
    </dgm:pt>
    <dgm:pt modelId="{AA73F998-94CD-4F3F-90F7-01078E94905B}" type="pres">
      <dgm:prSet presAssocID="{F3B230FA-16D7-4950-80F4-1BEF97B971D5}" presName="spaceRect" presStyleCnt="0"/>
      <dgm:spPr/>
    </dgm:pt>
    <dgm:pt modelId="{CB432B5E-50BB-440B-BFF4-F873F8EF2DF7}" type="pres">
      <dgm:prSet presAssocID="{F3B230FA-16D7-4950-80F4-1BEF97B971D5}" presName="parTx" presStyleLbl="revTx" presStyleIdx="2" presStyleCnt="5">
        <dgm:presLayoutVars>
          <dgm:chMax val="0"/>
          <dgm:chPref val="0"/>
        </dgm:presLayoutVars>
      </dgm:prSet>
      <dgm:spPr/>
    </dgm:pt>
    <dgm:pt modelId="{FEC865B7-E06E-401B-AB9D-70F34FEB3423}" type="pres">
      <dgm:prSet presAssocID="{C2D6645C-3E8B-4D4A-B4E6-F96BAB57CC3E}" presName="sibTrans" presStyleCnt="0"/>
      <dgm:spPr/>
    </dgm:pt>
    <dgm:pt modelId="{6A7A9300-94AD-43A3-9D0A-C94DB25D6B19}" type="pres">
      <dgm:prSet presAssocID="{7EC7D378-8701-4321-A310-143CD836B5C7}" presName="compNode" presStyleCnt="0"/>
      <dgm:spPr/>
    </dgm:pt>
    <dgm:pt modelId="{8370FDBC-A6F1-49BE-8B01-071A0187E168}" type="pres">
      <dgm:prSet presAssocID="{7EC7D378-8701-4321-A310-143CD836B5C7}" presName="bgRect" presStyleLbl="bgShp" presStyleIdx="3" presStyleCnt="5"/>
      <dgm:spPr>
        <a:solidFill>
          <a:srgbClr val="2E5576"/>
        </a:solidFill>
      </dgm:spPr>
    </dgm:pt>
    <dgm:pt modelId="{8492400F-A0E8-4D4E-A6EE-CDFE30A338DA}" type="pres">
      <dgm:prSet presAssocID="{7EC7D378-8701-4321-A310-143CD836B5C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effectLst>
          <a:glow rad="101600">
            <a:schemeClr val="accent3">
              <a:satMod val="175000"/>
              <a:alpha val="40000"/>
            </a:schemeClr>
          </a:glow>
        </a:effectLst>
      </dgm:spPr>
      <dgm:extLst>
        <a:ext uri="{E40237B7-FDA0-4F09-8148-C483321AD2D9}">
          <dgm14:cNvPr xmlns:dgm14="http://schemas.microsoft.com/office/drawing/2010/diagram" id="0" name="" descr="Pegadas de sapato"/>
        </a:ext>
      </dgm:extLst>
    </dgm:pt>
    <dgm:pt modelId="{2AEBEFE5-387C-4F2F-802F-FDF302997EB5}" type="pres">
      <dgm:prSet presAssocID="{7EC7D378-8701-4321-A310-143CD836B5C7}" presName="spaceRect" presStyleCnt="0"/>
      <dgm:spPr/>
    </dgm:pt>
    <dgm:pt modelId="{441EF664-34F1-465A-8D09-F521AD305356}" type="pres">
      <dgm:prSet presAssocID="{7EC7D378-8701-4321-A310-143CD836B5C7}" presName="parTx" presStyleLbl="revTx" presStyleIdx="3" presStyleCnt="5">
        <dgm:presLayoutVars>
          <dgm:chMax val="0"/>
          <dgm:chPref val="0"/>
        </dgm:presLayoutVars>
      </dgm:prSet>
      <dgm:spPr/>
    </dgm:pt>
    <dgm:pt modelId="{1176E6BF-48F6-4F89-B349-21E0104C52B0}" type="pres">
      <dgm:prSet presAssocID="{3A11A1D9-FDD7-4F8C-872E-F8026CE871C6}" presName="sibTrans" presStyleCnt="0"/>
      <dgm:spPr/>
    </dgm:pt>
    <dgm:pt modelId="{BB22F19F-0C8B-4C9E-88A1-4F1DA04E63A1}" type="pres">
      <dgm:prSet presAssocID="{8DEF5210-E9C7-42E2-9073-9C4AF201E6F7}" presName="compNode" presStyleCnt="0"/>
      <dgm:spPr/>
    </dgm:pt>
    <dgm:pt modelId="{02E7BC4D-456F-4858-A0CB-B8025EC23294}" type="pres">
      <dgm:prSet presAssocID="{8DEF5210-E9C7-42E2-9073-9C4AF201E6F7}" presName="bgRect" presStyleLbl="bgShp" presStyleIdx="4" presStyleCnt="5"/>
      <dgm:spPr>
        <a:solidFill>
          <a:srgbClr val="2E5576"/>
        </a:solidFill>
      </dgm:spPr>
    </dgm:pt>
    <dgm:pt modelId="{61E1EEBC-A910-4175-9853-5AA978E4D939}" type="pres">
      <dgm:prSet presAssocID="{8DEF5210-E9C7-42E2-9073-9C4AF201E6F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effectLst>
          <a:glow rad="101600">
            <a:schemeClr val="accent3">
              <a:satMod val="175000"/>
              <a:alpha val="40000"/>
            </a:schemeClr>
          </a:glow>
        </a:effectLst>
      </dgm:spPr>
      <dgm:extLst>
        <a:ext uri="{E40237B7-FDA0-4F09-8148-C483321AD2D9}">
          <dgm14:cNvPr xmlns:dgm14="http://schemas.microsoft.com/office/drawing/2010/diagram" id="0" name="" descr="Adicionar com preenchimento sólido"/>
        </a:ext>
      </dgm:extLst>
    </dgm:pt>
    <dgm:pt modelId="{3F624590-BE3D-4DFF-B0B3-BC7529295F4D}" type="pres">
      <dgm:prSet presAssocID="{8DEF5210-E9C7-42E2-9073-9C4AF201E6F7}" presName="spaceRect" presStyleCnt="0"/>
      <dgm:spPr/>
    </dgm:pt>
    <dgm:pt modelId="{D559B4EF-CE6F-4341-9887-964A95EFBF7E}" type="pres">
      <dgm:prSet presAssocID="{8DEF5210-E9C7-42E2-9073-9C4AF201E6F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0263002-BEA9-47BC-97DB-6D3A0138CD90}" type="presOf" srcId="{ECF9397E-D227-482D-920B-828FFAA6E3A8}" destId="{C6B3BE77-3B6E-4FBC-A8CA-10AE467B928B}" srcOrd="0" destOrd="0" presId="urn:microsoft.com/office/officeart/2018/2/layout/IconVerticalSolidList"/>
    <dgm:cxn modelId="{FC9D020E-48D2-405F-93C7-7C9F97EC98AB}" srcId="{ECF9397E-D227-482D-920B-828FFAA6E3A8}" destId="{8DEF5210-E9C7-42E2-9073-9C4AF201E6F7}" srcOrd="4" destOrd="0" parTransId="{359F140E-E2B3-4BAA-9D7F-84FD4B444E60}" sibTransId="{939DD3E9-720C-40C6-BC69-04C83C8A03E5}"/>
    <dgm:cxn modelId="{A27C2326-BEB5-42B8-A248-89B6F9C9AD29}" type="presOf" srcId="{A07D60E0-5590-4801-8CF7-904CEB33D773}" destId="{42D7543C-7055-4910-BB69-445C0C164EBE}" srcOrd="0" destOrd="0" presId="urn:microsoft.com/office/officeart/2018/2/layout/IconVerticalSolidList"/>
    <dgm:cxn modelId="{883DD658-48DB-4A68-A94E-59FFFE6A7DE2}" srcId="{ECF9397E-D227-482D-920B-828FFAA6E3A8}" destId="{F3B230FA-16D7-4950-80F4-1BEF97B971D5}" srcOrd="2" destOrd="0" parTransId="{970C8852-E08D-4304-A705-8D7A979BE6DC}" sibTransId="{C2D6645C-3E8B-4D4A-B4E6-F96BAB57CC3E}"/>
    <dgm:cxn modelId="{8D9A2585-48F4-4125-ADE3-DFFC57143C39}" type="presOf" srcId="{B1FC79E9-53D3-4498-9E3E-EA798DCD1AB8}" destId="{65E34C3F-1D6E-4DB0-BF47-23872C83A522}" srcOrd="0" destOrd="0" presId="urn:microsoft.com/office/officeart/2018/2/layout/IconVerticalSolidList"/>
    <dgm:cxn modelId="{BB1BB49F-9BAE-4AEA-8DDC-951A95CFCD99}" srcId="{ECF9397E-D227-482D-920B-828FFAA6E3A8}" destId="{B1FC79E9-53D3-4498-9E3E-EA798DCD1AB8}" srcOrd="1" destOrd="0" parTransId="{3EA46A94-DED5-47D1-86D5-AC41814F0ACC}" sibTransId="{24026819-B3A1-4322-B16D-AF8A26B8F963}"/>
    <dgm:cxn modelId="{C03740A2-282A-4B12-858A-385A4ED85F9A}" srcId="{ECF9397E-D227-482D-920B-828FFAA6E3A8}" destId="{7EC7D378-8701-4321-A310-143CD836B5C7}" srcOrd="3" destOrd="0" parTransId="{74D2DEB4-FB3A-4A6B-B5DF-1A873A5EF4B5}" sibTransId="{3A11A1D9-FDD7-4F8C-872E-F8026CE871C6}"/>
    <dgm:cxn modelId="{C54F3BC3-920C-40AB-9F9F-1C32F44006CC}" srcId="{ECF9397E-D227-482D-920B-828FFAA6E3A8}" destId="{A07D60E0-5590-4801-8CF7-904CEB33D773}" srcOrd="0" destOrd="0" parTransId="{E156508F-30E6-4105-8065-819C6001798B}" sibTransId="{50EFBF1F-8D45-4BA7-9D8B-8FAD341642E7}"/>
    <dgm:cxn modelId="{3176BDC6-A0C3-4099-ABC8-16D7E91EA7E5}" type="presOf" srcId="{7EC7D378-8701-4321-A310-143CD836B5C7}" destId="{441EF664-34F1-465A-8D09-F521AD305356}" srcOrd="0" destOrd="0" presId="urn:microsoft.com/office/officeart/2018/2/layout/IconVerticalSolidList"/>
    <dgm:cxn modelId="{03553AE0-E61D-478D-9C81-DBD5F648CDBF}" type="presOf" srcId="{F3B230FA-16D7-4950-80F4-1BEF97B971D5}" destId="{CB432B5E-50BB-440B-BFF4-F873F8EF2DF7}" srcOrd="0" destOrd="0" presId="urn:microsoft.com/office/officeart/2018/2/layout/IconVerticalSolidList"/>
    <dgm:cxn modelId="{DE7E35F3-AAEB-46F8-BBEB-7FEB0E9C7CBF}" type="presOf" srcId="{8DEF5210-E9C7-42E2-9073-9C4AF201E6F7}" destId="{D559B4EF-CE6F-4341-9887-964A95EFBF7E}" srcOrd="0" destOrd="0" presId="urn:microsoft.com/office/officeart/2018/2/layout/IconVerticalSolidList"/>
    <dgm:cxn modelId="{EE9D4BEB-A98B-4023-BD3E-FEBD446F1175}" type="presParOf" srcId="{C6B3BE77-3B6E-4FBC-A8CA-10AE467B928B}" destId="{8FBD4CF1-545C-4929-A671-965F5CB61DE4}" srcOrd="0" destOrd="0" presId="urn:microsoft.com/office/officeart/2018/2/layout/IconVerticalSolidList"/>
    <dgm:cxn modelId="{1F69B597-8D28-416F-BEAA-87F77D1BF8AE}" type="presParOf" srcId="{8FBD4CF1-545C-4929-A671-965F5CB61DE4}" destId="{36B0B509-6D42-4E97-BC08-7782F68E03AE}" srcOrd="0" destOrd="0" presId="urn:microsoft.com/office/officeart/2018/2/layout/IconVerticalSolidList"/>
    <dgm:cxn modelId="{3F21DA86-95B3-4064-9525-387C659F25F7}" type="presParOf" srcId="{8FBD4CF1-545C-4929-A671-965F5CB61DE4}" destId="{55FFBB6A-AB10-49EE-999B-9321B7C122F8}" srcOrd="1" destOrd="0" presId="urn:microsoft.com/office/officeart/2018/2/layout/IconVerticalSolidList"/>
    <dgm:cxn modelId="{3BF4EE88-17A8-497A-9DE4-43DB6B0C0FB0}" type="presParOf" srcId="{8FBD4CF1-545C-4929-A671-965F5CB61DE4}" destId="{E4709759-CC79-49DA-ACF8-F8D671E5B1E7}" srcOrd="2" destOrd="0" presId="urn:microsoft.com/office/officeart/2018/2/layout/IconVerticalSolidList"/>
    <dgm:cxn modelId="{05F2E0BA-E54C-4793-94EB-27DAFA7BDB5D}" type="presParOf" srcId="{8FBD4CF1-545C-4929-A671-965F5CB61DE4}" destId="{42D7543C-7055-4910-BB69-445C0C164EBE}" srcOrd="3" destOrd="0" presId="urn:microsoft.com/office/officeart/2018/2/layout/IconVerticalSolidList"/>
    <dgm:cxn modelId="{EB9AF920-EB32-4C11-99FE-97400D685608}" type="presParOf" srcId="{C6B3BE77-3B6E-4FBC-A8CA-10AE467B928B}" destId="{C3132240-5842-4AFE-BFE9-4595E1CE42CD}" srcOrd="1" destOrd="0" presId="urn:microsoft.com/office/officeart/2018/2/layout/IconVerticalSolidList"/>
    <dgm:cxn modelId="{95625B2A-CF2B-4416-BC11-D5CDF25A2486}" type="presParOf" srcId="{C6B3BE77-3B6E-4FBC-A8CA-10AE467B928B}" destId="{6EB10C95-DE5A-4F6E-8BE1-C34EC8ED9715}" srcOrd="2" destOrd="0" presId="urn:microsoft.com/office/officeart/2018/2/layout/IconVerticalSolidList"/>
    <dgm:cxn modelId="{6B16D903-FF93-4413-B208-4AF96255B35C}" type="presParOf" srcId="{6EB10C95-DE5A-4F6E-8BE1-C34EC8ED9715}" destId="{59680A32-BC51-4C11-BA5A-29704F9F8A38}" srcOrd="0" destOrd="0" presId="urn:microsoft.com/office/officeart/2018/2/layout/IconVerticalSolidList"/>
    <dgm:cxn modelId="{66351BA6-1D11-4710-A9E9-B9A1F523D057}" type="presParOf" srcId="{6EB10C95-DE5A-4F6E-8BE1-C34EC8ED9715}" destId="{3D8AD10F-0333-4AC4-A602-938D0281EEF0}" srcOrd="1" destOrd="0" presId="urn:microsoft.com/office/officeart/2018/2/layout/IconVerticalSolidList"/>
    <dgm:cxn modelId="{2F233B47-C310-476D-8E5C-5C8404135FC1}" type="presParOf" srcId="{6EB10C95-DE5A-4F6E-8BE1-C34EC8ED9715}" destId="{750A6F16-B6FC-48AB-91C5-070A49A56024}" srcOrd="2" destOrd="0" presId="urn:microsoft.com/office/officeart/2018/2/layout/IconVerticalSolidList"/>
    <dgm:cxn modelId="{EC4E5FB1-8865-4A3D-9DE5-6432E542638E}" type="presParOf" srcId="{6EB10C95-DE5A-4F6E-8BE1-C34EC8ED9715}" destId="{65E34C3F-1D6E-4DB0-BF47-23872C83A522}" srcOrd="3" destOrd="0" presId="urn:microsoft.com/office/officeart/2018/2/layout/IconVerticalSolidList"/>
    <dgm:cxn modelId="{1FE09D99-D919-4304-994C-AEA6945708C4}" type="presParOf" srcId="{C6B3BE77-3B6E-4FBC-A8CA-10AE467B928B}" destId="{9EA21DD4-2030-4CCA-A25A-A2A4F12137BD}" srcOrd="3" destOrd="0" presId="urn:microsoft.com/office/officeart/2018/2/layout/IconVerticalSolidList"/>
    <dgm:cxn modelId="{CF070526-8602-44DF-B4DA-7E19D2C8A1B3}" type="presParOf" srcId="{C6B3BE77-3B6E-4FBC-A8CA-10AE467B928B}" destId="{40477EDB-AC25-48AF-BEAA-855AEE147F64}" srcOrd="4" destOrd="0" presId="urn:microsoft.com/office/officeart/2018/2/layout/IconVerticalSolidList"/>
    <dgm:cxn modelId="{0C5661B3-D08A-4F9A-B538-8B773C1D396A}" type="presParOf" srcId="{40477EDB-AC25-48AF-BEAA-855AEE147F64}" destId="{D1661D93-DF26-4647-B0B8-1A86428C2C85}" srcOrd="0" destOrd="0" presId="urn:microsoft.com/office/officeart/2018/2/layout/IconVerticalSolidList"/>
    <dgm:cxn modelId="{41EE16FA-E9D2-450F-AAA1-706F3717EC94}" type="presParOf" srcId="{40477EDB-AC25-48AF-BEAA-855AEE147F64}" destId="{47B2791E-8B52-43E9-936B-3A7AB9DF1CF9}" srcOrd="1" destOrd="0" presId="urn:microsoft.com/office/officeart/2018/2/layout/IconVerticalSolidList"/>
    <dgm:cxn modelId="{9CD0F989-DE64-4491-B60E-88568A37858E}" type="presParOf" srcId="{40477EDB-AC25-48AF-BEAA-855AEE147F64}" destId="{AA73F998-94CD-4F3F-90F7-01078E94905B}" srcOrd="2" destOrd="0" presId="urn:microsoft.com/office/officeart/2018/2/layout/IconVerticalSolidList"/>
    <dgm:cxn modelId="{B3E3A185-9C6A-4132-82C1-2CDF8140456C}" type="presParOf" srcId="{40477EDB-AC25-48AF-BEAA-855AEE147F64}" destId="{CB432B5E-50BB-440B-BFF4-F873F8EF2DF7}" srcOrd="3" destOrd="0" presId="urn:microsoft.com/office/officeart/2018/2/layout/IconVerticalSolidList"/>
    <dgm:cxn modelId="{C8166F0A-BAB3-41EF-A1ED-9509B5A31DD6}" type="presParOf" srcId="{C6B3BE77-3B6E-4FBC-A8CA-10AE467B928B}" destId="{FEC865B7-E06E-401B-AB9D-70F34FEB3423}" srcOrd="5" destOrd="0" presId="urn:microsoft.com/office/officeart/2018/2/layout/IconVerticalSolidList"/>
    <dgm:cxn modelId="{1A859BE1-E194-4F17-B2A6-B167BB9FA7C3}" type="presParOf" srcId="{C6B3BE77-3B6E-4FBC-A8CA-10AE467B928B}" destId="{6A7A9300-94AD-43A3-9D0A-C94DB25D6B19}" srcOrd="6" destOrd="0" presId="urn:microsoft.com/office/officeart/2018/2/layout/IconVerticalSolidList"/>
    <dgm:cxn modelId="{BA33C85C-004C-4047-8EAA-1B795F58A6C9}" type="presParOf" srcId="{6A7A9300-94AD-43A3-9D0A-C94DB25D6B19}" destId="{8370FDBC-A6F1-49BE-8B01-071A0187E168}" srcOrd="0" destOrd="0" presId="urn:microsoft.com/office/officeart/2018/2/layout/IconVerticalSolidList"/>
    <dgm:cxn modelId="{FD7DAA40-0F7E-45A3-BCD0-8CB7680CAB91}" type="presParOf" srcId="{6A7A9300-94AD-43A3-9D0A-C94DB25D6B19}" destId="{8492400F-A0E8-4D4E-A6EE-CDFE30A338DA}" srcOrd="1" destOrd="0" presId="urn:microsoft.com/office/officeart/2018/2/layout/IconVerticalSolidList"/>
    <dgm:cxn modelId="{8130EA63-28E0-491B-BD01-6F0415E775FB}" type="presParOf" srcId="{6A7A9300-94AD-43A3-9D0A-C94DB25D6B19}" destId="{2AEBEFE5-387C-4F2F-802F-FDF302997EB5}" srcOrd="2" destOrd="0" presId="urn:microsoft.com/office/officeart/2018/2/layout/IconVerticalSolidList"/>
    <dgm:cxn modelId="{0EF41402-99C3-4DF7-AEB7-7D15121A1D51}" type="presParOf" srcId="{6A7A9300-94AD-43A3-9D0A-C94DB25D6B19}" destId="{441EF664-34F1-465A-8D09-F521AD305356}" srcOrd="3" destOrd="0" presId="urn:microsoft.com/office/officeart/2018/2/layout/IconVerticalSolidList"/>
    <dgm:cxn modelId="{A099B8F6-31B7-4736-B2AD-14E229B41EC9}" type="presParOf" srcId="{C6B3BE77-3B6E-4FBC-A8CA-10AE467B928B}" destId="{1176E6BF-48F6-4F89-B349-21E0104C52B0}" srcOrd="7" destOrd="0" presId="urn:microsoft.com/office/officeart/2018/2/layout/IconVerticalSolidList"/>
    <dgm:cxn modelId="{E84F9306-1714-4905-8560-8F1BBF722D41}" type="presParOf" srcId="{C6B3BE77-3B6E-4FBC-A8CA-10AE467B928B}" destId="{BB22F19F-0C8B-4C9E-88A1-4F1DA04E63A1}" srcOrd="8" destOrd="0" presId="urn:microsoft.com/office/officeart/2018/2/layout/IconVerticalSolidList"/>
    <dgm:cxn modelId="{3470A631-E4EA-4B31-9E19-A00D7DF2479B}" type="presParOf" srcId="{BB22F19F-0C8B-4C9E-88A1-4F1DA04E63A1}" destId="{02E7BC4D-456F-4858-A0CB-B8025EC23294}" srcOrd="0" destOrd="0" presId="urn:microsoft.com/office/officeart/2018/2/layout/IconVerticalSolidList"/>
    <dgm:cxn modelId="{4A9EFE2C-E2D5-4511-94CC-038E075B71E3}" type="presParOf" srcId="{BB22F19F-0C8B-4C9E-88A1-4F1DA04E63A1}" destId="{61E1EEBC-A910-4175-9853-5AA978E4D939}" srcOrd="1" destOrd="0" presId="urn:microsoft.com/office/officeart/2018/2/layout/IconVerticalSolidList"/>
    <dgm:cxn modelId="{B946ACFF-72A6-4ECA-8431-C167F22FF3CC}" type="presParOf" srcId="{BB22F19F-0C8B-4C9E-88A1-4F1DA04E63A1}" destId="{3F624590-BE3D-4DFF-B0B3-BC7529295F4D}" srcOrd="2" destOrd="0" presId="urn:microsoft.com/office/officeart/2018/2/layout/IconVerticalSolidList"/>
    <dgm:cxn modelId="{AD96AF11-5B27-4229-BF42-43CCFCC0B13A}" type="presParOf" srcId="{BB22F19F-0C8B-4C9E-88A1-4F1DA04E63A1}" destId="{D559B4EF-CE6F-4341-9887-964A95EFBF7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0B509-6D42-4E97-BC08-7782F68E03AE}">
      <dsp:nvSpPr>
        <dsp:cNvPr id="0" name=""/>
        <dsp:cNvSpPr/>
      </dsp:nvSpPr>
      <dsp:spPr>
        <a:xfrm>
          <a:off x="0" y="3798"/>
          <a:ext cx="10896600" cy="809152"/>
        </a:xfrm>
        <a:prstGeom prst="roundRect">
          <a:avLst>
            <a:gd name="adj" fmla="val 10000"/>
          </a:avLst>
        </a:prstGeom>
        <a:solidFill>
          <a:srgbClr val="2E557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5FFBB6A-AB10-49EE-999B-9321B7C122F8}">
      <dsp:nvSpPr>
        <dsp:cNvPr id="0" name=""/>
        <dsp:cNvSpPr/>
      </dsp:nvSpPr>
      <dsp:spPr>
        <a:xfrm>
          <a:off x="244768" y="185858"/>
          <a:ext cx="445033" cy="445033"/>
        </a:xfrm>
        <a:prstGeom prst="rect">
          <a:avLst/>
        </a:prstGeom>
        <a:blipFill>
          <a:blip xmlns:r="http://schemas.openxmlformats.org/officeDocument/2006/relationships" r:embed="rId1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2D7543C-7055-4910-BB69-445C0C164EBE}">
      <dsp:nvSpPr>
        <dsp:cNvPr id="0" name=""/>
        <dsp:cNvSpPr/>
      </dsp:nvSpPr>
      <dsp:spPr>
        <a:xfrm>
          <a:off x="934571" y="3798"/>
          <a:ext cx="9962028" cy="809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35" tIns="85635" rIns="85635" bIns="8563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O objetivo dessa análise</a:t>
          </a:r>
          <a:endParaRPr 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sp:txBody>
      <dsp:txXfrm>
        <a:off x="934571" y="3798"/>
        <a:ext cx="9962028" cy="809152"/>
      </dsp:txXfrm>
    </dsp:sp>
    <dsp:sp modelId="{59680A32-BC51-4C11-BA5A-29704F9F8A38}">
      <dsp:nvSpPr>
        <dsp:cNvPr id="0" name=""/>
        <dsp:cNvSpPr/>
      </dsp:nvSpPr>
      <dsp:spPr>
        <a:xfrm>
          <a:off x="0" y="1015239"/>
          <a:ext cx="10896600" cy="809152"/>
        </a:xfrm>
        <a:prstGeom prst="roundRect">
          <a:avLst>
            <a:gd name="adj" fmla="val 10000"/>
          </a:avLst>
        </a:prstGeom>
        <a:solidFill>
          <a:srgbClr val="2E557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8AD10F-0333-4AC4-A602-938D0281EEF0}">
      <dsp:nvSpPr>
        <dsp:cNvPr id="0" name=""/>
        <dsp:cNvSpPr/>
      </dsp:nvSpPr>
      <dsp:spPr>
        <a:xfrm>
          <a:off x="244768" y="1197298"/>
          <a:ext cx="445033" cy="445033"/>
        </a:xfrm>
        <a:prstGeom prst="rect">
          <a:avLst/>
        </a:prstGeom>
        <a:blipFill>
          <a:blip xmlns:r="http://schemas.openxmlformats.org/officeDocument/2006/relationships"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E34C3F-1D6E-4DB0-BF47-23872C83A522}">
      <dsp:nvSpPr>
        <dsp:cNvPr id="0" name=""/>
        <dsp:cNvSpPr/>
      </dsp:nvSpPr>
      <dsp:spPr>
        <a:xfrm>
          <a:off x="934571" y="1015239"/>
          <a:ext cx="9962028" cy="809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35" tIns="85635" rIns="85635" bIns="8563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Os perfis</a:t>
          </a:r>
          <a:endParaRPr 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sp:txBody>
      <dsp:txXfrm>
        <a:off x="934571" y="1015239"/>
        <a:ext cx="9962028" cy="809152"/>
      </dsp:txXfrm>
    </dsp:sp>
    <dsp:sp modelId="{D1661D93-DF26-4647-B0B8-1A86428C2C85}">
      <dsp:nvSpPr>
        <dsp:cNvPr id="0" name=""/>
        <dsp:cNvSpPr/>
      </dsp:nvSpPr>
      <dsp:spPr>
        <a:xfrm>
          <a:off x="0" y="2026679"/>
          <a:ext cx="10896600" cy="809152"/>
        </a:xfrm>
        <a:prstGeom prst="roundRect">
          <a:avLst>
            <a:gd name="adj" fmla="val 10000"/>
          </a:avLst>
        </a:prstGeom>
        <a:solidFill>
          <a:srgbClr val="2E557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7B2791E-8B52-43E9-936B-3A7AB9DF1CF9}">
      <dsp:nvSpPr>
        <dsp:cNvPr id="0" name=""/>
        <dsp:cNvSpPr/>
      </dsp:nvSpPr>
      <dsp:spPr>
        <a:xfrm>
          <a:off x="244768" y="2208739"/>
          <a:ext cx="445033" cy="4450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B432B5E-50BB-440B-BFF4-F873F8EF2DF7}">
      <dsp:nvSpPr>
        <dsp:cNvPr id="0" name=""/>
        <dsp:cNvSpPr/>
      </dsp:nvSpPr>
      <dsp:spPr>
        <a:xfrm>
          <a:off x="934571" y="2026679"/>
          <a:ext cx="9962028" cy="809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35" tIns="85635" rIns="85635" bIns="8563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Insights</a:t>
          </a:r>
          <a:endParaRPr 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sp:txBody>
      <dsp:txXfrm>
        <a:off x="934571" y="2026679"/>
        <a:ext cx="9962028" cy="809152"/>
      </dsp:txXfrm>
    </dsp:sp>
    <dsp:sp modelId="{8370FDBC-A6F1-49BE-8B01-071A0187E168}">
      <dsp:nvSpPr>
        <dsp:cNvPr id="0" name=""/>
        <dsp:cNvSpPr/>
      </dsp:nvSpPr>
      <dsp:spPr>
        <a:xfrm>
          <a:off x="0" y="3038120"/>
          <a:ext cx="10896600" cy="809152"/>
        </a:xfrm>
        <a:prstGeom prst="roundRect">
          <a:avLst>
            <a:gd name="adj" fmla="val 10000"/>
          </a:avLst>
        </a:prstGeom>
        <a:solidFill>
          <a:srgbClr val="2E557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92400F-A0E8-4D4E-A6EE-CDFE30A338DA}">
      <dsp:nvSpPr>
        <dsp:cNvPr id="0" name=""/>
        <dsp:cNvSpPr/>
      </dsp:nvSpPr>
      <dsp:spPr>
        <a:xfrm>
          <a:off x="244768" y="3220179"/>
          <a:ext cx="445033" cy="4450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41EF664-34F1-465A-8D09-F521AD305356}">
      <dsp:nvSpPr>
        <dsp:cNvPr id="0" name=""/>
        <dsp:cNvSpPr/>
      </dsp:nvSpPr>
      <dsp:spPr>
        <a:xfrm>
          <a:off x="934571" y="3038120"/>
          <a:ext cx="9962028" cy="809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35" tIns="85635" rIns="85635" bIns="8563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Próximos passos</a:t>
          </a:r>
          <a:endParaRPr lang="en-US" sz="24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sp:txBody>
      <dsp:txXfrm>
        <a:off x="934571" y="3038120"/>
        <a:ext cx="9962028" cy="809152"/>
      </dsp:txXfrm>
    </dsp:sp>
    <dsp:sp modelId="{02E7BC4D-456F-4858-A0CB-B8025EC23294}">
      <dsp:nvSpPr>
        <dsp:cNvPr id="0" name=""/>
        <dsp:cNvSpPr/>
      </dsp:nvSpPr>
      <dsp:spPr>
        <a:xfrm>
          <a:off x="0" y="4049560"/>
          <a:ext cx="10896600" cy="809152"/>
        </a:xfrm>
        <a:prstGeom prst="roundRect">
          <a:avLst>
            <a:gd name="adj" fmla="val 10000"/>
          </a:avLst>
        </a:prstGeom>
        <a:solidFill>
          <a:srgbClr val="2E557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E1EEBC-A910-4175-9853-5AA978E4D939}">
      <dsp:nvSpPr>
        <dsp:cNvPr id="0" name=""/>
        <dsp:cNvSpPr/>
      </dsp:nvSpPr>
      <dsp:spPr>
        <a:xfrm>
          <a:off x="244768" y="4231620"/>
          <a:ext cx="445033" cy="44503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559B4EF-CE6F-4341-9887-964A95EFBF7E}">
      <dsp:nvSpPr>
        <dsp:cNvPr id="0" name=""/>
        <dsp:cNvSpPr/>
      </dsp:nvSpPr>
      <dsp:spPr>
        <a:xfrm>
          <a:off x="934571" y="4049560"/>
          <a:ext cx="9962028" cy="809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35" tIns="85635" rIns="85635" bIns="8563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Descobertas adicionais</a:t>
          </a:r>
        </a:p>
      </dsp:txBody>
      <dsp:txXfrm>
        <a:off x="934571" y="4049560"/>
        <a:ext cx="9962028" cy="809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02D579E-A722-4496-8B08-2C0433B20C41}" type="datetime1">
              <a:rPr lang="pt-BR" smtClean="0"/>
              <a:t>19/01/2023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CE8EE-01A9-4201-88E6-11A945EFA62C}" type="datetime1">
              <a:rPr lang="pt-BR" smtClean="0"/>
              <a:pPr/>
              <a:t>19/01/2023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3746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9388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711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00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340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8216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604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7111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8151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5040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 rtl="0"/>
            <a:r>
              <a:rPr lang="pt-BR" noProof="0" dirty="0"/>
              <a:t>SITE AQUI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s em Quadr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 12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7" name="Forma 223">
            <a:extLst>
              <a:ext uri="{FF2B5EF4-FFF2-40B4-BE49-F238E27FC236}">
                <a16:creationId xmlns:a16="http://schemas.microsoft.com/office/drawing/2014/main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>
              <a:solidFill>
                <a:schemeClr val="bg2"/>
              </a:solidFill>
            </a:endParaRPr>
          </a:p>
        </p:txBody>
      </p:sp>
      <p:sp>
        <p:nvSpPr>
          <p:cNvPr id="8" name="Forma 224">
            <a:extLst>
              <a:ext uri="{FF2B5EF4-FFF2-40B4-BE49-F238E27FC236}">
                <a16:creationId xmlns:a16="http://schemas.microsoft.com/office/drawing/2014/main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>
              <a:solidFill>
                <a:schemeClr val="bg2"/>
              </a:solidFill>
            </a:endParaRPr>
          </a:p>
        </p:txBody>
      </p:sp>
      <p:sp>
        <p:nvSpPr>
          <p:cNvPr id="9" name="Forma 225">
            <a:extLst>
              <a:ext uri="{FF2B5EF4-FFF2-40B4-BE49-F238E27FC236}">
                <a16:creationId xmlns:a16="http://schemas.microsoft.com/office/drawing/2014/main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>
              <a:solidFill>
                <a:schemeClr val="bg2"/>
              </a:solidFill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rtlCol="0" anchor="b"/>
          <a:lstStyle/>
          <a:p>
            <a:pPr rtl="0"/>
            <a:r>
              <a:rPr lang="pt-BR" noProof="0" dirty="0"/>
              <a:t>INSIRA O TÍTULO</a:t>
            </a:r>
            <a:br>
              <a:rPr lang="pt-BR" noProof="0" dirty="0"/>
            </a:br>
            <a:r>
              <a:rPr lang="pt-BR" noProof="0" dirty="0"/>
              <a:t>AQUI</a:t>
            </a:r>
          </a:p>
        </p:txBody>
      </p:sp>
      <p:sp>
        <p:nvSpPr>
          <p:cNvPr id="15" name="Espaço Reservado para Texto 11">
            <a:extLst>
              <a:ext uri="{FF2B5EF4-FFF2-40B4-BE49-F238E27FC236}">
                <a16:creationId xmlns:a16="http://schemas.microsoft.com/office/drawing/2014/main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 rtlCol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6" name="Espaço Reservado para Texto 11">
            <a:extLst>
              <a:ext uri="{FF2B5EF4-FFF2-40B4-BE49-F238E27FC236}">
                <a16:creationId xmlns:a16="http://schemas.microsoft.com/office/drawing/2014/main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414190984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 br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5E4FE9-CEDE-F34D-924F-EB11B49749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63424" y="2367777"/>
            <a:ext cx="5056426" cy="3791433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0780" y="839972"/>
            <a:ext cx="4767262" cy="1342045"/>
          </a:xfrm>
        </p:spPr>
        <p:txBody>
          <a:bodyPr lIns="0" rtlCol="0" anchor="b"/>
          <a:lstStyle/>
          <a:p>
            <a:pPr rtl="0"/>
            <a:r>
              <a:rPr lang="pt-BR" noProof="0" dirty="0"/>
              <a:t>INSIRA O TÍTULO</a:t>
            </a:r>
            <a:br>
              <a:rPr lang="pt-BR" noProof="0" dirty="0"/>
            </a:br>
            <a:r>
              <a:rPr lang="pt-BR" noProof="0" dirty="0"/>
              <a:t>AQUI</a:t>
            </a:r>
          </a:p>
        </p:txBody>
      </p:sp>
      <p:sp>
        <p:nvSpPr>
          <p:cNvPr id="13" name="Espaço Reservado para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90780" y="3019352"/>
            <a:ext cx="4767262" cy="3099153"/>
          </a:xfrm>
        </p:spPr>
        <p:txBody>
          <a:bodyPr lIns="0" rtlCol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4" name="Espaço Reservado para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0780" y="2247679"/>
            <a:ext cx="4767262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820781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1" name="Espaço Reservado para Texto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" name="Espaço reservado para imagem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Slide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Imagem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sangramento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 rtl="0"/>
            <a:r>
              <a:rPr lang="pt-BR" noProof="0" dirty="0"/>
              <a:t>SITE AQUI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pt-BR" noProof="0" dirty="0"/>
              <a:t>CLIQUE PARA EDITAR O ESTILO DO TÍTULO MESTRE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rtlCol="0" anchor="b"/>
          <a:lstStyle/>
          <a:p>
            <a:pPr rtl="0"/>
            <a:r>
              <a:rPr lang="pt-BR" noProof="0" dirty="0"/>
              <a:t>INSIRA O TÍTULO</a:t>
            </a:r>
            <a:br>
              <a:rPr lang="pt-BR" noProof="0" dirty="0"/>
            </a:br>
            <a:r>
              <a:rPr lang="pt-BR" noProof="0" dirty="0"/>
              <a:t>AQUI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 rtlCol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7" name="Espaço Reservado para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Ún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 rtl="0"/>
            <a:r>
              <a:rPr lang="pt-BR" noProof="0" dirty="0"/>
              <a:t>Insira aqui a legenda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 rtlCol="0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pt-BR" noProof="0" dirty="0"/>
              <a:t>INSIRA O TÍTULO AQUI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15" name="Forma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934919" y="4350527"/>
            <a:ext cx="2708049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1600" b="1" i="0" spc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Perfil dos Usuários em 2022</a:t>
            </a:r>
          </a:p>
        </p:txBody>
      </p:sp>
      <p:sp>
        <p:nvSpPr>
          <p:cNvPr id="16" name="Forma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BR" sz="1500" noProof="0" dirty="0"/>
          </a:p>
        </p:txBody>
      </p:sp>
      <p:sp>
        <p:nvSpPr>
          <p:cNvPr id="17" name="Forma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86CB4B4D-7CA3-9044-876B-883B54F8677D}" type="slidenum">
              <a:rPr lang="pt-BR" sz="1050" noProof="0" smtClean="0">
                <a:solidFill>
                  <a:schemeClr val="tx2"/>
                </a:solidFill>
              </a:rPr>
              <a:pPr algn="ctr" rtl="0"/>
              <a:t>‹nº›</a:t>
            </a:fld>
            <a:endParaRPr lang="pt-BR" sz="1050" noProof="0" dirty="0">
              <a:solidFill>
                <a:schemeClr val="tx2"/>
              </a:solidFill>
            </a:endParaRPr>
          </a:p>
        </p:txBody>
      </p:sp>
      <p:sp>
        <p:nvSpPr>
          <p:cNvPr id="19" name="Forma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472886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4400" b="1" i="0" spc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66" r:id="rId11"/>
    <p:sldLayoutId id="2147483678" r:id="rId12"/>
    <p:sldLayoutId id="2147483679" r:id="rId13"/>
    <p:sldLayoutId id="2147483672" r:id="rId14"/>
    <p:sldLayoutId id="2147483683" r:id="rId15"/>
    <p:sldLayoutId id="2147483663" r:id="rId16"/>
    <p:sldLayoutId id="2147483675" r:id="rId17"/>
    <p:sldLayoutId id="2147483681" r:id="rId18"/>
    <p:sldLayoutId id="2147483682" r:id="rId19"/>
    <p:sldLayoutId id="2147483671" r:id="rId20"/>
    <p:sldLayoutId id="2147483677" r:id="rId21"/>
    <p:sldLayoutId id="214748367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zD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Espaço Reservado para Imagem 26">
            <a:extLst>
              <a:ext uri="{FF2B5EF4-FFF2-40B4-BE49-F238E27FC236}">
                <a16:creationId xmlns:a16="http://schemas.microsoft.com/office/drawing/2014/main" id="{73DAE110-F0EA-3148-A07C-325BF5660E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465" b="7465"/>
          <a:stretch/>
        </p:blipFill>
        <p:spPr>
          <a:xfrm>
            <a:off x="0" y="0"/>
            <a:ext cx="12192000" cy="6858000"/>
          </a:xfr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66F62C9-A1BC-DD47-B0A8-8EF9838D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/>
                </a:solidFill>
              </a:rPr>
              <a:t>CYCLISTIC</a:t>
            </a:r>
            <a:br>
              <a:rPr lang="pt-BR" dirty="0">
                <a:solidFill>
                  <a:prstClr val="black"/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Perfil dos Usuários</a:t>
            </a:r>
            <a:br>
              <a:rPr lang="pt-BR" sz="8000" spc="-300" dirty="0">
                <a:solidFill>
                  <a:schemeClr val="tx2"/>
                </a:solidFill>
              </a:rPr>
            </a:b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BD5253D3-376F-F247-863E-0A946AC77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pt-BR" dirty="0"/>
              <a:t>Apresentado por: Luiz Almeida</a:t>
            </a:r>
          </a:p>
          <a:p>
            <a:pPr rtl="0"/>
            <a:r>
              <a:rPr lang="pt-BR" dirty="0"/>
              <a:t>Atualizado em 19/01/2023</a:t>
            </a:r>
          </a:p>
        </p:txBody>
      </p:sp>
    </p:spTree>
    <p:extLst>
      <p:ext uri="{BB962C8B-B14F-4D97-AF65-F5344CB8AC3E}">
        <p14:creationId xmlns:p14="http://schemas.microsoft.com/office/powerpoint/2010/main" val="129660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Tipos de bicicleta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5" y="1289928"/>
            <a:ext cx="5157787" cy="423153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Os tipos preferidos também variam</a:t>
            </a:r>
          </a:p>
        </p:txBody>
      </p:sp>
      <p:sp>
        <p:nvSpPr>
          <p:cNvPr id="6" name="Espaço Reservado para Texto 9">
            <a:extLst>
              <a:ext uri="{FF2B5EF4-FFF2-40B4-BE49-F238E27FC236}">
                <a16:creationId xmlns:a16="http://schemas.microsoft.com/office/drawing/2014/main" id="{3908C500-0B0A-43AA-77B6-54BE57746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/>
          <a:p>
            <a:pPr algn="just" rtl="0">
              <a:lnSpc>
                <a:spcPct val="100000"/>
              </a:lnSpc>
            </a:pPr>
            <a:r>
              <a:rPr lang="pt-BR" dirty="0">
                <a:solidFill>
                  <a:schemeClr val="tx1"/>
                </a:solidFill>
                <a:latin typeface="+mj-lt"/>
              </a:rPr>
              <a:t>Os </a:t>
            </a:r>
            <a:r>
              <a:rPr lang="pt-BR" b="1" dirty="0">
                <a:solidFill>
                  <a:srgbClr val="00BFC4"/>
                </a:solidFill>
                <a:latin typeface="+mj-lt"/>
              </a:rPr>
              <a:t>membros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utilizam mais as bicicletas tradicionais do que as elétricas, vale notar que as bicicletas tradicionais tem planos mais baratos.</a:t>
            </a:r>
          </a:p>
          <a:p>
            <a:pPr algn="just" rtl="0">
              <a:lnSpc>
                <a:spcPct val="100000"/>
              </a:lnSpc>
            </a:pPr>
            <a:r>
              <a:rPr lang="pt-BR" dirty="0">
                <a:solidFill>
                  <a:schemeClr val="tx1"/>
                </a:solidFill>
                <a:latin typeface="+mj-lt"/>
              </a:rPr>
              <a:t>Scooters só foram utilizadas por </a:t>
            </a:r>
            <a:r>
              <a:rPr lang="pt-BR" b="1" dirty="0">
                <a:solidFill>
                  <a:srgbClr val="F8766D"/>
                </a:solidFill>
                <a:latin typeface="+mj-lt"/>
              </a:rPr>
              <a:t>casuais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, planos muito caros e poucos locais podem ser as causas, já que há uma preferência de membros pelas tradicionais e mais baratas.</a:t>
            </a:r>
          </a:p>
          <a:p>
            <a:pPr algn="just" rtl="0">
              <a:lnSpc>
                <a:spcPct val="100000"/>
              </a:lnSpc>
            </a:pP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8402A30B-2575-9CA1-78C1-1B67A85B4E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9503113"/>
              </p:ext>
            </p:extLst>
          </p:nvPr>
        </p:nvGraphicFramePr>
        <p:xfrm>
          <a:off x="7243826" y="216648"/>
          <a:ext cx="4519570" cy="3193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AEA109E2-049F-106F-6AD0-8E01194C0A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4716289"/>
              </p:ext>
            </p:extLst>
          </p:nvPr>
        </p:nvGraphicFramePr>
        <p:xfrm>
          <a:off x="7243826" y="3547584"/>
          <a:ext cx="4519570" cy="3194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496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Duração das viagens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5" y="1289928"/>
            <a:ext cx="5157787" cy="423153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Casuais fazem viagens mais longas</a:t>
            </a:r>
          </a:p>
        </p:txBody>
      </p:sp>
      <p:sp>
        <p:nvSpPr>
          <p:cNvPr id="6" name="Espaço Reservado para Texto 9">
            <a:extLst>
              <a:ext uri="{FF2B5EF4-FFF2-40B4-BE49-F238E27FC236}">
                <a16:creationId xmlns:a16="http://schemas.microsoft.com/office/drawing/2014/main" id="{3908C500-0B0A-43AA-77B6-54BE57746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/>
          <a:p>
            <a:pPr algn="just" rtl="0">
              <a:lnSpc>
                <a:spcPct val="100000"/>
              </a:lnSpc>
            </a:pPr>
            <a:r>
              <a:rPr lang="pt-BR" dirty="0">
                <a:solidFill>
                  <a:schemeClr val="tx1"/>
                </a:solidFill>
                <a:latin typeface="+mj-lt"/>
              </a:rPr>
              <a:t>Apesar do número total de usuários </a:t>
            </a:r>
            <a:r>
              <a:rPr lang="pt-BR" b="1" dirty="0">
                <a:solidFill>
                  <a:srgbClr val="F8766D"/>
                </a:solidFill>
                <a:latin typeface="+mj-lt"/>
              </a:rPr>
              <a:t>casuais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ser menor, a duração das viagens desses usuários costuma ser mais longa.</a:t>
            </a:r>
          </a:p>
          <a:p>
            <a:pPr algn="just" rtl="0">
              <a:lnSpc>
                <a:spcPct val="100000"/>
              </a:lnSpc>
            </a:pPr>
            <a:r>
              <a:rPr lang="pt-BR" dirty="0">
                <a:solidFill>
                  <a:schemeClr val="tx1"/>
                </a:solidFill>
                <a:latin typeface="+mj-lt"/>
              </a:rPr>
              <a:t>Vale notar que os </a:t>
            </a:r>
            <a:r>
              <a:rPr lang="pt-BR" b="1" dirty="0">
                <a:solidFill>
                  <a:srgbClr val="00BFC4"/>
                </a:solidFill>
                <a:latin typeface="+mj-lt"/>
              </a:rPr>
              <a:t>membros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não pagam até os 45 minutos de corrida com bicicleta tradicional, os </a:t>
            </a:r>
            <a:r>
              <a:rPr lang="pt-BR" b="1" dirty="0">
                <a:solidFill>
                  <a:srgbClr val="F8766D"/>
                </a:solidFill>
                <a:latin typeface="+mj-lt"/>
              </a:rPr>
              <a:t>casuais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pagam o desbloqueio + um valor por minuto utilizado.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88972D43-29DD-BF1F-248B-C7EFA5391C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8994158"/>
              </p:ext>
            </p:extLst>
          </p:nvPr>
        </p:nvGraphicFramePr>
        <p:xfrm>
          <a:off x="7218343" y="1941546"/>
          <a:ext cx="4137045" cy="3547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0268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 rtlCol="0"/>
          <a:lstStyle/>
          <a:p>
            <a:pPr rtl="0"/>
            <a:r>
              <a:rPr lang="pt-BR" dirty="0">
                <a:ea typeface="Roboto Black" panose="02000000000000000000" pitchFamily="2" charset="0"/>
              </a:rPr>
              <a:t>Estações mais utilizadas</a:t>
            </a:r>
            <a:endParaRPr lang="pt-BR" dirty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 rtlCol="0"/>
          <a:lstStyle/>
          <a:p>
            <a:pPr rtl="0"/>
            <a:endParaRPr lang="pt-BR" dirty="0"/>
          </a:p>
        </p:txBody>
      </p:sp>
      <p:graphicFrame>
        <p:nvGraphicFramePr>
          <p:cNvPr id="12" name="Tabela 2" descr="Tabela">
            <a:extLst>
              <a:ext uri="{FF2B5EF4-FFF2-40B4-BE49-F238E27FC236}">
                <a16:creationId xmlns:a16="http://schemas.microsoft.com/office/drawing/2014/main" id="{6B27A8E2-B17E-3949-8E3A-8111DF5F8DF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52362808"/>
              </p:ext>
            </p:extLst>
          </p:nvPr>
        </p:nvGraphicFramePr>
        <p:xfrm>
          <a:off x="838201" y="1507042"/>
          <a:ext cx="5037305" cy="507003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86569">
                  <a:extLst>
                    <a:ext uri="{9D8B030D-6E8A-4147-A177-3AD203B41FA5}">
                      <a16:colId xmlns:a16="http://schemas.microsoft.com/office/drawing/2014/main" val="3467201164"/>
                    </a:ext>
                  </a:extLst>
                </a:gridCol>
                <a:gridCol w="3149082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1301654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</a:tblGrid>
              <a:tr h="374521">
                <a:tc rowSpan="11">
                  <a:txBody>
                    <a:bodyPr/>
                    <a:lstStyle/>
                    <a:p>
                      <a:pPr algn="ctr" rtl="0"/>
                      <a:r>
                        <a:rPr lang="pt-BR" sz="1400" b="1" noProof="0" dirty="0">
                          <a:solidFill>
                            <a:schemeClr val="bg1"/>
                          </a:solidFill>
                        </a:rPr>
                        <a:t>CASUAIS</a:t>
                      </a:r>
                      <a:endParaRPr lang="pt-BR" sz="1400" b="1" i="0" noProof="0" dirty="0">
                        <a:solidFill>
                          <a:schemeClr val="bg1"/>
                        </a:solidFill>
                        <a:latin typeface="+mj-lt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108000" marR="69909" marT="34995" marB="34995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pt-BR" sz="1400" b="1" noProof="0" dirty="0">
                          <a:solidFill>
                            <a:schemeClr val="bg1"/>
                          </a:solidFill>
                        </a:rPr>
                        <a:t>ESTAÇÃO</a:t>
                      </a:r>
                      <a:endParaRPr lang="pt-BR" sz="1400" b="1" i="0" noProof="0" dirty="0">
                        <a:solidFill>
                          <a:schemeClr val="bg1"/>
                        </a:solidFill>
                        <a:latin typeface="+mj-lt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108000" marR="69909" marT="34995" marB="3499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pt-BR" sz="1400" b="1" noProof="0" dirty="0">
                          <a:solidFill>
                            <a:schemeClr val="bg1"/>
                          </a:solidFill>
                        </a:rPr>
                        <a:t>RANKING</a:t>
                      </a:r>
                      <a:endParaRPr lang="pt-BR" sz="1400" b="1" i="0" noProof="0" dirty="0">
                        <a:solidFill>
                          <a:schemeClr val="bg1"/>
                        </a:solidFill>
                        <a:latin typeface="+mj-lt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108000" marR="69909" marT="34995" marB="3499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6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Streeter</a:t>
                      </a:r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Dr</a:t>
                      </a:r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&amp; Grand Ave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54133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DuSable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Lake Shore Dr &amp; Monroe 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29778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Millennium Park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23564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Michigan Ave &amp; Oak </a:t>
                      </a:r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23404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DuSable Lake Shore Dr &amp; North Blvd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21825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Shedd</a:t>
                      </a:r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Aquarium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19118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3117077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Theater</a:t>
                      </a:r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on</a:t>
                      </a:r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the</a:t>
                      </a:r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Lake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17128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0745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Wells </a:t>
                      </a:r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&amp; Concord </a:t>
                      </a:r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Ln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14650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314759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Dusable</a:t>
                      </a:r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Harbor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13073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195058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Clark </a:t>
                      </a:r>
                      <a:r>
                        <a:rPr lang="pt-B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St</a:t>
                      </a:r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&amp; Armitage Ave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12608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722303"/>
                  </a:ext>
                </a:extLst>
              </a:tr>
            </a:tbl>
          </a:graphicData>
        </a:graphic>
      </p:graphicFrame>
      <p:graphicFrame>
        <p:nvGraphicFramePr>
          <p:cNvPr id="3" name="Tabela 2" descr="Tabela">
            <a:extLst>
              <a:ext uri="{FF2B5EF4-FFF2-40B4-BE49-F238E27FC236}">
                <a16:creationId xmlns:a16="http://schemas.microsoft.com/office/drawing/2014/main" id="{25478B21-CE8C-B044-5298-7E99EB7F92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7242672"/>
              </p:ext>
            </p:extLst>
          </p:nvPr>
        </p:nvGraphicFramePr>
        <p:xfrm>
          <a:off x="6697819" y="1507042"/>
          <a:ext cx="5037305" cy="5070031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DDDDDD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DDDDDD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DDDDDD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effectLst/>
              </a:tblPr>
              <a:tblGrid>
                <a:gridCol w="586569">
                  <a:extLst>
                    <a:ext uri="{9D8B030D-6E8A-4147-A177-3AD203B41FA5}">
                      <a16:colId xmlns:a16="http://schemas.microsoft.com/office/drawing/2014/main" val="3467201164"/>
                    </a:ext>
                  </a:extLst>
                </a:gridCol>
                <a:gridCol w="3149082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1301654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</a:tblGrid>
              <a:tr h="374521">
                <a:tc rowSpan="11">
                  <a:txBody>
                    <a:bodyPr/>
                    <a:lstStyle/>
                    <a:p>
                      <a:pPr algn="ctr" rtl="0"/>
                      <a:r>
                        <a:rPr lang="pt-BR" sz="1400" b="1" i="0" noProof="0" dirty="0">
                          <a:solidFill>
                            <a:schemeClr val="bg1"/>
                          </a:solidFill>
                          <a:latin typeface="+mj-lt"/>
                          <a:ea typeface="Roboto Black" panose="02000000000000000000" pitchFamily="2" charset="0"/>
                          <a:cs typeface="Gill Sans" panose="020B0502020104020203" pitchFamily="34" charset="-79"/>
                        </a:rPr>
                        <a:t>MEMBROS</a:t>
                      </a:r>
                    </a:p>
                  </a:txBody>
                  <a:tcPr marL="108000" marR="69909" marT="34995" marB="34995" vert="vert27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pt-BR" sz="1400" b="1" i="0" noProof="0" dirty="0">
                          <a:solidFill>
                            <a:schemeClr val="bg1"/>
                          </a:solidFill>
                          <a:latin typeface="+mj-lt"/>
                          <a:cs typeface="Gill Sans" panose="020B0502020104020203" pitchFamily="34" charset="-79"/>
                        </a:rPr>
                        <a:t>ESTAÇÃO</a:t>
                      </a:r>
                      <a:endParaRPr lang="pt-BR" sz="1400" b="1" i="0" noProof="0" dirty="0">
                        <a:solidFill>
                          <a:schemeClr val="bg1"/>
                        </a:solidFill>
                        <a:latin typeface="+mj-lt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108000" marR="69909" marT="34995" marB="3499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 rtl="0"/>
                      <a:r>
                        <a:rPr lang="pt-BR" sz="1400" b="1" i="0" noProof="0" dirty="0">
                          <a:solidFill>
                            <a:schemeClr val="bg1"/>
                          </a:solidFill>
                          <a:latin typeface="+mj-lt"/>
                          <a:ea typeface="Roboto Black" panose="02000000000000000000" pitchFamily="2" charset="0"/>
                          <a:cs typeface="Gill Sans" panose="020B0502020104020203" pitchFamily="34" charset="-79"/>
                        </a:rPr>
                        <a:t>RANKING</a:t>
                      </a:r>
                    </a:p>
                  </a:txBody>
                  <a:tcPr marL="108000" marR="69909" marT="34995" marB="3499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Kingsbury St &amp; Kinzie St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23132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Clark St &amp; Elm St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20216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Wells St &amp; Concord Ln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19365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Clinton St &amp; Washington Blvd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18526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Loomis St &amp; Lexington St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17827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Clinton St &amp; Madison St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17751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117077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University Ave &amp; 57th St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17235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70745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Wells St &amp; Elm St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17219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314759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Ellis Ave &amp; 60th St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17172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95058"/>
                  </a:ext>
                </a:extLst>
              </a:tr>
              <a:tr h="46955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8000" marR="7620" marT="7620" marB="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Broadway &amp; Barry Ave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</a:rPr>
                        <a:t>15928</a:t>
                      </a:r>
                    </a:p>
                  </a:txBody>
                  <a:tcPr marL="108000" marR="7620" marT="762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722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416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0F0B0D7-6801-C1DC-27F1-F294245E0114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rgbClr val="2E5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548ACB-C9DF-D659-4A9E-F9FA6429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8016"/>
            <a:ext cx="10896600" cy="2772384"/>
          </a:xfrm>
        </p:spPr>
        <p:txBody>
          <a:bodyPr>
            <a:noAutofit/>
          </a:bodyPr>
          <a:lstStyle/>
          <a:p>
            <a:pPr algn="l"/>
            <a:r>
              <a:rPr lang="pt-BR" sz="8800" dirty="0">
                <a:solidFill>
                  <a:schemeClr val="bg1"/>
                </a:solidFill>
              </a:rPr>
              <a:t>E quais os próximos passos?</a:t>
            </a:r>
          </a:p>
        </p:txBody>
      </p:sp>
    </p:spTree>
    <p:extLst>
      <p:ext uri="{BB962C8B-B14F-4D97-AF65-F5344CB8AC3E}">
        <p14:creationId xmlns:p14="http://schemas.microsoft.com/office/powerpoint/2010/main" val="3194453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09BF8C8C-B999-7949-855D-142BC52BD6F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l="1696" r="1696"/>
          <a:stretch/>
        </p:blipFill>
        <p:spPr>
          <a:xfrm>
            <a:off x="838200" y="2627"/>
            <a:ext cx="11353799" cy="4631365"/>
          </a:xfr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D67182A4-D17D-4F6A-B389-045E096E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ln w="19050">
                  <a:noFill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Abordagens Possíveis</a:t>
            </a:r>
          </a:p>
        </p:txBody>
      </p:sp>
      <p:sp>
        <p:nvSpPr>
          <p:cNvPr id="68" name="Retângulo 67" descr="Caixa branca">
            <a:extLst>
              <a:ext uri="{FF2B5EF4-FFF2-40B4-BE49-F238E27FC236}">
                <a16:creationId xmlns:a16="http://schemas.microsoft.com/office/drawing/2014/main" id="{25DEB875-B217-FA4B-891B-6996E72D1E67}"/>
              </a:ext>
            </a:extLst>
          </p:cNvPr>
          <p:cNvSpPr/>
          <p:nvPr/>
        </p:nvSpPr>
        <p:spPr>
          <a:xfrm>
            <a:off x="700391" y="1968284"/>
            <a:ext cx="5256721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69" name="Retângulo 68" descr="caixa branca">
            <a:extLst>
              <a:ext uri="{FF2B5EF4-FFF2-40B4-BE49-F238E27FC236}">
                <a16:creationId xmlns:a16="http://schemas.microsoft.com/office/drawing/2014/main" id="{AFC511E3-2C5E-2C41-839C-CC2E16162740}"/>
              </a:ext>
            </a:extLst>
          </p:cNvPr>
          <p:cNvSpPr/>
          <p:nvPr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70" name="Retângulo 69" descr="caixa com ênfase em preto">
            <a:extLst>
              <a:ext uri="{FF2B5EF4-FFF2-40B4-BE49-F238E27FC236}">
                <a16:creationId xmlns:a16="http://schemas.microsoft.com/office/drawing/2014/main" id="{55268785-0FFD-9943-B7D3-0047B032A348}"/>
              </a:ext>
            </a:extLst>
          </p:cNvPr>
          <p:cNvSpPr/>
          <p:nvPr/>
        </p:nvSpPr>
        <p:spPr>
          <a:xfrm>
            <a:off x="851173" y="2218401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35" name="Elemento gráfico 34" descr="Adicionar">
            <a:extLst>
              <a:ext uri="{FF2B5EF4-FFF2-40B4-BE49-F238E27FC236}">
                <a16:creationId xmlns:a16="http://schemas.microsoft.com/office/drawing/2014/main" id="{1BDEABA6-954B-B04B-AD3C-9791CCD27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2973" y="2791500"/>
            <a:ext cx="322500" cy="322500"/>
          </a:xfrm>
          <a:prstGeom prst="rect">
            <a:avLst/>
          </a:prstGeom>
        </p:spPr>
      </p:pic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F676A8E-576B-6D42-BD7D-6EE95E3DE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218401"/>
            <a:ext cx="4242611" cy="645001"/>
          </a:xfrm>
        </p:spPr>
        <p:txBody>
          <a:bodyPr rtlCol="0"/>
          <a:lstStyle/>
          <a:p>
            <a:pPr rtl="0"/>
            <a:r>
              <a:rPr lang="pt-BR" dirty="0"/>
              <a:t>1 – Foco nos benefícios </a:t>
            </a:r>
          </a:p>
        </p:txBody>
      </p:sp>
      <p:sp>
        <p:nvSpPr>
          <p:cNvPr id="17" name="Espaço Reservado para Conteúdo 16">
            <a:extLst>
              <a:ext uri="{FF2B5EF4-FFF2-40B4-BE49-F238E27FC236}">
                <a16:creationId xmlns:a16="http://schemas.microsoft.com/office/drawing/2014/main" id="{ECAD5706-E9F8-6746-8560-1CC21AA84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7969" y="3006846"/>
            <a:ext cx="4242611" cy="3515880"/>
          </a:xfrm>
        </p:spPr>
        <p:txBody>
          <a:bodyPr rtlCol="0">
            <a:normAutofit/>
          </a:bodyPr>
          <a:lstStyle/>
          <a:p>
            <a:pPr lvl="0" algn="just" rtl="0"/>
            <a:r>
              <a:rPr lang="pt-BR" dirty="0"/>
              <a:t>É bastante aconselhável que o marketing foque em convencer o os casuais de que vale a pena assinar o plano, principalmente para bicicletas tradicionais;</a:t>
            </a:r>
          </a:p>
          <a:p>
            <a:pPr lvl="0" algn="just" rtl="0"/>
            <a:r>
              <a:rPr lang="pt-BR" dirty="0"/>
              <a:t>Os usuários casuais tem viagens com duração média de 24 minutos, caso se tornem membros </a:t>
            </a:r>
            <a:r>
              <a:rPr lang="pt-BR" b="1" dirty="0"/>
              <a:t>não pagam para retirar as bicicletas e nem as viagens com duração de até 45 minutos</a:t>
            </a:r>
            <a:r>
              <a:rPr lang="pt-BR" dirty="0"/>
              <a:t>, uma vantagem e tanto!</a:t>
            </a:r>
          </a:p>
        </p:txBody>
      </p:sp>
      <p:sp>
        <p:nvSpPr>
          <p:cNvPr id="71" name="Retângulo 70" descr="caixa com ênfase em preto">
            <a:extLst>
              <a:ext uri="{FF2B5EF4-FFF2-40B4-BE49-F238E27FC236}">
                <a16:creationId xmlns:a16="http://schemas.microsoft.com/office/drawing/2014/main" id="{9FBAC350-ACFC-494F-817D-DD1F63D2B8A8}"/>
              </a:ext>
            </a:extLst>
          </p:cNvPr>
          <p:cNvSpPr/>
          <p:nvPr/>
        </p:nvSpPr>
        <p:spPr>
          <a:xfrm>
            <a:off x="6742889" y="2218401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49" name="Elemento gráfico 48" descr="Adicionar">
            <a:extLst>
              <a:ext uri="{FF2B5EF4-FFF2-40B4-BE49-F238E27FC236}">
                <a16:creationId xmlns:a16="http://schemas.microsoft.com/office/drawing/2014/main" id="{3F34C7F2-79E3-9A4F-8CF6-041586EEC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4689" y="2791500"/>
            <a:ext cx="322500" cy="322500"/>
          </a:xfrm>
          <a:prstGeom prst="rect">
            <a:avLst/>
          </a:prstGeo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31D4FCDA-D49E-6548-BE42-519A15A8A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218401"/>
            <a:ext cx="4072192" cy="645001"/>
          </a:xfrm>
        </p:spPr>
        <p:txBody>
          <a:bodyPr rtlCol="0"/>
          <a:lstStyle/>
          <a:p>
            <a:pPr rtl="0"/>
            <a:r>
              <a:rPr lang="pt-BR" dirty="0"/>
              <a:t>2 – Direcionamento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B8E676E3-FB1C-634E-A9D8-18085C984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001110"/>
            <a:ext cx="4072192" cy="4372455"/>
          </a:xfrm>
        </p:spPr>
        <p:txBody>
          <a:bodyPr rtlCol="0">
            <a:normAutofit/>
          </a:bodyPr>
          <a:lstStyle/>
          <a:p>
            <a:pPr lvl="0" algn="just" rtl="0"/>
            <a:r>
              <a:rPr lang="pt-BR" dirty="0"/>
              <a:t>Sabendo que os usuários casuais utilizam mais algumas estações específicas e que não utilizam tanto as bicicletas para trabalhar/estudar durante os dias da semana fica fácil direcionar a campanha de marketing para o público certo – </a:t>
            </a:r>
            <a:r>
              <a:rPr lang="pt-BR" b="1" dirty="0"/>
              <a:t>lojas e pontos turísticos próximos das estações de partida e nos dias que mais utilizam, somados ao primeiro fator e benefícios de usar bikes para o trabalho/estudo podem convencer esses usuários.</a:t>
            </a:r>
          </a:p>
        </p:txBody>
      </p:sp>
    </p:spTree>
    <p:extLst>
      <p:ext uri="{BB962C8B-B14F-4D97-AF65-F5344CB8AC3E}">
        <p14:creationId xmlns:p14="http://schemas.microsoft.com/office/powerpoint/2010/main" val="200531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15" grpId="0" build="p"/>
      <p:bldP spid="17" grpId="0" build="p"/>
      <p:bldP spid="10" grpId="0" build="p"/>
      <p:bldP spid="1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0F0B0D7-6801-C1DC-27F1-F294245E0114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rgbClr val="2E5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548ACB-C9DF-D659-4A9E-F9FA6429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8016"/>
            <a:ext cx="10896600" cy="2772384"/>
          </a:xfrm>
        </p:spPr>
        <p:txBody>
          <a:bodyPr>
            <a:noAutofit/>
          </a:bodyPr>
          <a:lstStyle/>
          <a:p>
            <a:pPr algn="l"/>
            <a:r>
              <a:rPr lang="pt-BR" sz="8800" dirty="0">
                <a:solidFill>
                  <a:schemeClr val="bg1"/>
                </a:solidFill>
              </a:rPr>
              <a:t>Observações adicionais</a:t>
            </a:r>
          </a:p>
        </p:txBody>
      </p:sp>
    </p:spTree>
    <p:extLst>
      <p:ext uri="{BB962C8B-B14F-4D97-AF65-F5344CB8AC3E}">
        <p14:creationId xmlns:p14="http://schemas.microsoft.com/office/powerpoint/2010/main" val="2726548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Documentação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pt-BR" sz="2400" spc="0" dirty="0"/>
              <a:t>Os passos da análise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>
            <a:normAutofit/>
          </a:bodyPr>
          <a:lstStyle/>
          <a:p>
            <a:pPr marL="0" indent="0" algn="just" rtl="0">
              <a:buNone/>
            </a:pPr>
            <a:r>
              <a:rPr lang="pt-BR" sz="2000" dirty="0"/>
              <a:t>Os arquivos, o notebook R </a:t>
            </a:r>
            <a:r>
              <a:rPr lang="pt-BR" sz="2000" dirty="0" err="1"/>
              <a:t>Markdown</a:t>
            </a:r>
            <a:r>
              <a:rPr lang="pt-BR" sz="2000" dirty="0"/>
              <a:t> e .</a:t>
            </a:r>
            <a:r>
              <a:rPr lang="pt-BR" sz="2000" dirty="0" err="1"/>
              <a:t>CSVs</a:t>
            </a:r>
            <a:r>
              <a:rPr lang="pt-BR" sz="2000" dirty="0"/>
              <a:t> podem ser encontrados em: </a:t>
            </a:r>
            <a:r>
              <a:rPr lang="pt-BR" sz="2000" dirty="0">
                <a:hlinkClick r:id="rId3"/>
              </a:rPr>
              <a:t>https://github.com/LuizDML</a:t>
            </a:r>
            <a:endParaRPr lang="pt-BR" sz="2000" dirty="0"/>
          </a:p>
          <a:p>
            <a:pPr marL="0" indent="0" rtl="0">
              <a:buNone/>
            </a:pPr>
            <a:endParaRPr lang="pt-BR" sz="1600" dirty="0"/>
          </a:p>
          <a:p>
            <a:pPr marL="0" indent="0" rtl="0">
              <a:buNone/>
            </a:pPr>
            <a:endParaRPr lang="pt-BR" dirty="0"/>
          </a:p>
          <a:p>
            <a:pPr marL="0" indent="0" rtl="0">
              <a:buNone/>
            </a:pPr>
            <a:endParaRPr lang="pt-BR" dirty="0"/>
          </a:p>
        </p:txBody>
      </p:sp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2DE929C2-CECF-4E72-810C-75B9E7BC25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</a:extLst>
          </a:blip>
          <a:srcRect l="5894" r="5894"/>
          <a:stretch/>
        </p:blipFill>
        <p:spPr>
          <a:xfrm>
            <a:off x="6458601" y="-13063"/>
            <a:ext cx="4984597" cy="6881852"/>
          </a:xfrm>
        </p:spPr>
      </p:pic>
    </p:spTree>
    <p:extLst>
      <p:ext uri="{BB962C8B-B14F-4D97-AF65-F5344CB8AC3E}">
        <p14:creationId xmlns:p14="http://schemas.microsoft.com/office/powerpoint/2010/main" val="3773683070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2B08A2CC-367C-C19F-E769-7D8A83017EA9}"/>
              </a:ext>
            </a:extLst>
          </p:cNvPr>
          <p:cNvSpPr txBox="1"/>
          <p:nvPr/>
        </p:nvSpPr>
        <p:spPr>
          <a:xfrm>
            <a:off x="838200" y="0"/>
            <a:ext cx="10896600" cy="8932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rPr>
              <a:t>ÍNDICE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01CB122-584E-2C0B-EFD4-5F37BAA329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914483"/>
            <a:ext cx="10896600" cy="602887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8" name="CaixaDeTexto 5">
            <a:extLst>
              <a:ext uri="{FF2B5EF4-FFF2-40B4-BE49-F238E27FC236}">
                <a16:creationId xmlns:a16="http://schemas.microsoft.com/office/drawing/2014/main" id="{3AFEA353-248C-6530-6A47-276AFD9B24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6507309"/>
              </p:ext>
            </p:extLst>
          </p:nvPr>
        </p:nvGraphicFramePr>
        <p:xfrm>
          <a:off x="838200" y="1690688"/>
          <a:ext cx="10896600" cy="4862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4537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0F0B0D7-6801-C1DC-27F1-F294245E0114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rgbClr val="2E5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548ACB-C9DF-D659-4A9E-F9FA6429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8016"/>
            <a:ext cx="10896600" cy="2772384"/>
          </a:xfrm>
        </p:spPr>
        <p:txBody>
          <a:bodyPr>
            <a:noAutofit/>
          </a:bodyPr>
          <a:lstStyle/>
          <a:p>
            <a:pPr algn="l"/>
            <a:r>
              <a:rPr lang="pt-BR" sz="8800" dirty="0">
                <a:solidFill>
                  <a:schemeClr val="bg1"/>
                </a:solidFill>
              </a:rPr>
              <a:t>Do que estamos falando?</a:t>
            </a:r>
          </a:p>
        </p:txBody>
      </p:sp>
    </p:spTree>
    <p:extLst>
      <p:ext uri="{BB962C8B-B14F-4D97-AF65-F5344CB8AC3E}">
        <p14:creationId xmlns:p14="http://schemas.microsoft.com/office/powerpoint/2010/main" val="434278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dirty="0"/>
              <a:t>Objetivos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8" y="2604581"/>
            <a:ext cx="8574020" cy="2071402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sz="2400" b="1" spc="0" dirty="0">
                <a:solidFill>
                  <a:srgbClr val="00BFC4"/>
                </a:solidFill>
                <a:latin typeface="+mj-lt"/>
              </a:rPr>
              <a:t>Membros</a:t>
            </a:r>
            <a:r>
              <a:rPr lang="pt-BR" sz="2400" spc="0" dirty="0">
                <a:latin typeface="+mj-lt"/>
              </a:rPr>
              <a:t> e usuários </a:t>
            </a:r>
            <a:r>
              <a:rPr lang="pt-BR" sz="2400" b="1" spc="0" dirty="0">
                <a:solidFill>
                  <a:srgbClr val="F8766D"/>
                </a:solidFill>
                <a:latin typeface="+mj-lt"/>
              </a:rPr>
              <a:t>casuais</a:t>
            </a:r>
            <a:r>
              <a:rPr lang="pt-BR" sz="2400" spc="0" dirty="0">
                <a:latin typeface="+mj-lt"/>
              </a:rPr>
              <a:t> utilizam nossas bicicletas de modos diferentes, é possível identificar essas diferenças para converter os usuários casuais em membros.</a:t>
            </a:r>
          </a:p>
        </p:txBody>
      </p:sp>
      <p:pic>
        <p:nvPicPr>
          <p:cNvPr id="5" name="Espaço Reservado para Imagem 4" descr="Vista plana de mesa de trabalho com mulher apontando para mapa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5539" r="15693"/>
          <a:stretch/>
        </p:blipFill>
        <p:spPr>
          <a:xfrm>
            <a:off x="10272409" y="0"/>
            <a:ext cx="1919591" cy="6858000"/>
          </a:xfrm>
        </p:spPr>
      </p:pic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0F0B0D7-6801-C1DC-27F1-F294245E0114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rgbClr val="2E5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548ACB-C9DF-D659-4A9E-F9FA6429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8016"/>
            <a:ext cx="10896600" cy="2772384"/>
          </a:xfrm>
        </p:spPr>
        <p:txBody>
          <a:bodyPr>
            <a:noAutofit/>
          </a:bodyPr>
          <a:lstStyle/>
          <a:p>
            <a:pPr algn="l"/>
            <a:r>
              <a:rPr lang="pt-BR" sz="8800" dirty="0">
                <a:solidFill>
                  <a:schemeClr val="bg1"/>
                </a:solidFill>
              </a:rPr>
              <a:t>O que os dados nos contam?</a:t>
            </a:r>
          </a:p>
        </p:txBody>
      </p:sp>
    </p:spTree>
    <p:extLst>
      <p:ext uri="{BB962C8B-B14F-4D97-AF65-F5344CB8AC3E}">
        <p14:creationId xmlns:p14="http://schemas.microsoft.com/office/powerpoint/2010/main" val="1626451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Uma visão geral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5" y="1289928"/>
            <a:ext cx="5157787" cy="423153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Distribuição semanal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76C3E0A7-1C3E-0A40-AC21-1EAD4086C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/>
          <a:p>
            <a:pPr algn="just" rtl="0">
              <a:lnSpc>
                <a:spcPct val="100000"/>
              </a:lnSpc>
            </a:pPr>
            <a:r>
              <a:rPr lang="pt-BR" dirty="0">
                <a:solidFill>
                  <a:schemeClr val="tx1"/>
                </a:solidFill>
                <a:latin typeface="+mj-lt"/>
              </a:rPr>
              <a:t>Ao longo do ano de 2022 a distribuição da utilização de nossas bicicletas, considerando todos os usuários, ao longo da semana é bastante regular, com um destaque apenas para o sábado.</a:t>
            </a:r>
          </a:p>
          <a:p>
            <a:pPr algn="just" rtl="0">
              <a:lnSpc>
                <a:spcPct val="100000"/>
              </a:lnSpc>
            </a:pPr>
            <a:r>
              <a:rPr lang="pt-BR" dirty="0">
                <a:solidFill>
                  <a:schemeClr val="tx1"/>
                </a:solidFill>
                <a:latin typeface="+mj-lt"/>
              </a:rPr>
              <a:t>No entanto há diferenças significativas entre </a:t>
            </a:r>
            <a:r>
              <a:rPr lang="pt-BR" b="1" dirty="0">
                <a:solidFill>
                  <a:srgbClr val="00BFC4"/>
                </a:solidFill>
                <a:latin typeface="+mj-lt"/>
              </a:rPr>
              <a:t>Membros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e usuários </a:t>
            </a:r>
            <a:r>
              <a:rPr lang="pt-BR" b="1" dirty="0">
                <a:solidFill>
                  <a:srgbClr val="F8766D"/>
                </a:solidFill>
                <a:latin typeface="+mj-lt"/>
              </a:rPr>
              <a:t>Casuais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.</a:t>
            </a:r>
            <a:endParaRPr lang="pt-BR" sz="2000" spc="0" dirty="0">
              <a:solidFill>
                <a:schemeClr val="tx1"/>
              </a:solidFill>
              <a:latin typeface="+mj-lt"/>
            </a:endParaRPr>
          </a:p>
          <a:p>
            <a:pPr rtl="0"/>
            <a:endParaRPr lang="pt-BR" dirty="0"/>
          </a:p>
        </p:txBody>
      </p:sp>
      <p:pic>
        <p:nvPicPr>
          <p:cNvPr id="5" name="Espaço Reservado para Conteúdo 4" descr="Gráfico, Gráfico de barras&#10;&#10;Descrição gerada automaticamente">
            <a:extLst>
              <a:ext uri="{FF2B5EF4-FFF2-40B4-BE49-F238E27FC236}">
                <a16:creationId xmlns:a16="http://schemas.microsoft.com/office/drawing/2014/main" id="{7A9F62B8-C5AB-E403-16BD-A420CFA1C8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r="12711"/>
          <a:stretch/>
        </p:blipFill>
        <p:spPr>
          <a:xfrm>
            <a:off x="6172199" y="1690688"/>
            <a:ext cx="6019801" cy="4256065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522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Membros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5" y="1289928"/>
            <a:ext cx="5157787" cy="423153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Maior uso em dias úteis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76C3E0A7-1C3E-0A40-AC21-1EAD4086C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/>
          <a:p>
            <a:pPr algn="just" rtl="0">
              <a:lnSpc>
                <a:spcPct val="100000"/>
              </a:lnSpc>
            </a:pPr>
            <a:r>
              <a:rPr lang="pt-BR" dirty="0">
                <a:solidFill>
                  <a:schemeClr val="tx1"/>
                </a:solidFill>
                <a:latin typeface="+mj-lt"/>
              </a:rPr>
              <a:t>Os </a:t>
            </a:r>
            <a:r>
              <a:rPr lang="pt-BR" b="1" dirty="0">
                <a:solidFill>
                  <a:srgbClr val="00BFC4"/>
                </a:solidFill>
                <a:latin typeface="+mj-lt"/>
              </a:rPr>
              <a:t>membros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utilizam mais as bicicletas durante dias úteis, </a:t>
            </a:r>
            <a:r>
              <a:rPr lang="pt-BR" dirty="0">
                <a:solidFill>
                  <a:srgbClr val="2E5576"/>
                </a:solidFill>
                <a:latin typeface="+mj-lt"/>
              </a:rPr>
              <a:t>presumivelmente*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para trabalhar e se livrar do trânsito.</a:t>
            </a:r>
          </a:p>
          <a:p>
            <a:pPr algn="just">
              <a:lnSpc>
                <a:spcPct val="100000"/>
              </a:lnSpc>
            </a:pPr>
            <a:r>
              <a:rPr lang="pt-BR" dirty="0">
                <a:solidFill>
                  <a:schemeClr val="tx1"/>
                </a:solidFill>
                <a:latin typeface="+mj-lt"/>
              </a:rPr>
              <a:t>O número de usuários </a:t>
            </a:r>
            <a:r>
              <a:rPr lang="pt-BR" b="1" dirty="0">
                <a:solidFill>
                  <a:srgbClr val="00BFC4"/>
                </a:solidFill>
                <a:latin typeface="+mj-lt"/>
              </a:rPr>
              <a:t>membros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já é maior que o de usuários </a:t>
            </a:r>
            <a:r>
              <a:rPr lang="pt-BR" b="1" dirty="0">
                <a:solidFill>
                  <a:srgbClr val="F8766D"/>
                </a:solidFill>
                <a:latin typeface="+mj-lt"/>
              </a:rPr>
              <a:t>casuais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, </a:t>
            </a:r>
            <a:r>
              <a:rPr lang="pt-BR" dirty="0">
                <a:solidFill>
                  <a:srgbClr val="3F3F3F"/>
                </a:solidFill>
                <a:latin typeface="Gill Sans MT"/>
              </a:rPr>
              <a:t>(</a:t>
            </a:r>
            <a:r>
              <a:rPr lang="pt-BR" dirty="0">
                <a:solidFill>
                  <a:srgbClr val="00BFC4"/>
                </a:solidFill>
                <a:latin typeface="Gill Sans MT"/>
              </a:rPr>
              <a:t>57,69%</a:t>
            </a:r>
            <a:r>
              <a:rPr lang="pt-BR" dirty="0">
                <a:solidFill>
                  <a:srgbClr val="3F3F3F"/>
                </a:solidFill>
                <a:latin typeface="Gill Sans MT"/>
              </a:rPr>
              <a:t> </a:t>
            </a:r>
            <a:r>
              <a:rPr lang="pt-BR" dirty="0" err="1">
                <a:solidFill>
                  <a:srgbClr val="3F3F3F"/>
                </a:solidFill>
                <a:latin typeface="Gill Sans MT"/>
              </a:rPr>
              <a:t>vs</a:t>
            </a:r>
            <a:r>
              <a:rPr lang="pt-BR" dirty="0">
                <a:solidFill>
                  <a:srgbClr val="3F3F3F"/>
                </a:solidFill>
                <a:latin typeface="Gill Sans MT"/>
              </a:rPr>
              <a:t> </a:t>
            </a:r>
            <a:r>
              <a:rPr lang="pt-BR" dirty="0">
                <a:solidFill>
                  <a:srgbClr val="F8766D"/>
                </a:solidFill>
                <a:latin typeface="Gill Sans MT"/>
              </a:rPr>
              <a:t>42,31%</a:t>
            </a:r>
            <a:r>
              <a:rPr lang="pt-BR" dirty="0">
                <a:solidFill>
                  <a:srgbClr val="3F3F3F"/>
                </a:solidFill>
                <a:latin typeface="Gill Sans MT"/>
              </a:rPr>
              <a:t>) 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indicando que os planos anuais são efetivos.</a:t>
            </a:r>
          </a:p>
          <a:p>
            <a:pPr algn="just" rtl="0">
              <a:lnSpc>
                <a:spcPct val="100000"/>
              </a:lnSpc>
            </a:pPr>
            <a:endParaRPr lang="pt-BR" dirty="0">
              <a:solidFill>
                <a:schemeClr val="tx1"/>
              </a:solidFill>
              <a:latin typeface="+mj-lt"/>
            </a:endParaRPr>
          </a:p>
          <a:p>
            <a:pPr marL="0" indent="0" algn="just" rtl="0">
              <a:lnSpc>
                <a:spcPct val="100000"/>
              </a:lnSpc>
              <a:buNone/>
            </a:pPr>
            <a:r>
              <a:rPr lang="pt-BR" dirty="0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rPr>
              <a:t>* Uma pesquisa adicional com os membros é necessárias para confirmar essa tendência.</a:t>
            </a:r>
            <a:endParaRPr lang="pt-BR" sz="2000" spc="0" dirty="0">
              <a:solidFill>
                <a:schemeClr val="accent1">
                  <a:lumMod val="90000"/>
                  <a:lumOff val="10000"/>
                </a:schemeClr>
              </a:solidFill>
              <a:latin typeface="+mj-lt"/>
            </a:endParaRPr>
          </a:p>
          <a:p>
            <a:pPr rtl="0"/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A9F62B8-C5AB-E403-16BD-A420CFA1C8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58" r="14090"/>
          <a:stretch/>
        </p:blipFill>
        <p:spPr>
          <a:xfrm>
            <a:off x="6278217" y="1690688"/>
            <a:ext cx="5913783" cy="4256065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16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Casuais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5" y="1289928"/>
            <a:ext cx="5157787" cy="423153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Concentração maior aos fim de semana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76C3E0A7-1C3E-0A40-AC21-1EAD4086C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/>
          <a:p>
            <a:pPr algn="just" rtl="0">
              <a:lnSpc>
                <a:spcPct val="100000"/>
              </a:lnSpc>
            </a:pPr>
            <a:r>
              <a:rPr lang="pt-BR" dirty="0">
                <a:solidFill>
                  <a:schemeClr val="tx1"/>
                </a:solidFill>
                <a:latin typeface="+mj-lt"/>
              </a:rPr>
              <a:t>Os </a:t>
            </a:r>
            <a:r>
              <a:rPr lang="pt-BR" b="1" dirty="0">
                <a:solidFill>
                  <a:srgbClr val="F8766D"/>
                </a:solidFill>
                <a:latin typeface="+mj-lt"/>
              </a:rPr>
              <a:t>casuais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utilizam mais as bicicletas durante finais de semana, </a:t>
            </a:r>
            <a:r>
              <a:rPr lang="pt-BR" dirty="0">
                <a:solidFill>
                  <a:srgbClr val="2E5576"/>
                </a:solidFill>
                <a:latin typeface="+mj-lt"/>
              </a:rPr>
              <a:t>presumivelmente*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para lazer.</a:t>
            </a:r>
          </a:p>
          <a:p>
            <a:pPr algn="just" rtl="0">
              <a:lnSpc>
                <a:spcPct val="100000"/>
              </a:lnSpc>
            </a:pPr>
            <a:r>
              <a:rPr lang="pt-BR" dirty="0">
                <a:solidFill>
                  <a:schemeClr val="tx1"/>
                </a:solidFill>
                <a:latin typeface="+mj-lt"/>
              </a:rPr>
              <a:t>Apesar da maior concentração aos fins de semana, também utilizam bastante durante a semana, mas em horários um pouco diferentes</a:t>
            </a:r>
          </a:p>
          <a:p>
            <a:pPr algn="just" rtl="0">
              <a:lnSpc>
                <a:spcPct val="100000"/>
              </a:lnSpc>
            </a:pPr>
            <a:endParaRPr lang="pt-BR" dirty="0">
              <a:solidFill>
                <a:schemeClr val="tx1"/>
              </a:solidFill>
              <a:latin typeface="+mj-lt"/>
            </a:endParaRPr>
          </a:p>
          <a:p>
            <a:pPr marL="0" indent="0" algn="just" rtl="0">
              <a:lnSpc>
                <a:spcPct val="100000"/>
              </a:lnSpc>
              <a:buNone/>
            </a:pPr>
            <a:r>
              <a:rPr lang="pt-BR" dirty="0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rPr>
              <a:t>* Uma pesquisa adicional com os casuais é necessárias para confirmar essa tendência.</a:t>
            </a:r>
            <a:endParaRPr lang="pt-BR" sz="2000" spc="0" dirty="0">
              <a:solidFill>
                <a:schemeClr val="accent1">
                  <a:lumMod val="90000"/>
                  <a:lumOff val="10000"/>
                </a:schemeClr>
              </a:solidFill>
              <a:latin typeface="+mj-lt"/>
            </a:endParaRPr>
          </a:p>
          <a:p>
            <a:pPr rtl="0"/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A9F62B8-C5AB-E403-16BD-A420CFA1C8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5" r="13237"/>
          <a:stretch/>
        </p:blipFill>
        <p:spPr>
          <a:xfrm>
            <a:off x="6209489" y="1690688"/>
            <a:ext cx="5982511" cy="4256065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76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B58A585-52FA-4A45-B2D0-660EC2D2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Horários de utilização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F82458FA-5D5F-6A41-B047-910858C1E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5" y="1289928"/>
            <a:ext cx="5157787" cy="423153"/>
          </a:xfrm>
        </p:spPr>
        <p:txBody>
          <a:bodyPr rtlCol="0" anchor="b">
            <a:normAutofit fontScale="92500"/>
          </a:bodyPr>
          <a:lstStyle/>
          <a:p>
            <a:pPr rtl="0"/>
            <a:r>
              <a:rPr lang="pt-BR" dirty="0"/>
              <a:t>Membros usam bem mais durante a manhã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A9F62B8-C5AB-E403-16BD-A420CFA1C8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-69" r="16847"/>
          <a:stretch/>
        </p:blipFill>
        <p:spPr>
          <a:xfrm>
            <a:off x="6407286" y="2113506"/>
            <a:ext cx="5784714" cy="4115349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 descr="Gráfico, Gráfico de barras&#10;&#10;Descrição gerada automaticamente">
            <a:extLst>
              <a:ext uri="{FF2B5EF4-FFF2-40B4-BE49-F238E27FC236}">
                <a16:creationId xmlns:a16="http://schemas.microsoft.com/office/drawing/2014/main" id="{2C8DC6E3-28E5-83F8-8FFE-C3EC84FC3B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36"/>
          <a:stretch/>
        </p:blipFill>
        <p:spPr>
          <a:xfrm>
            <a:off x="839788" y="2113506"/>
            <a:ext cx="5545460" cy="41151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09E288F9-5A38-6C6B-1C68-187BFE3F9B35}"/>
              </a:ext>
            </a:extLst>
          </p:cNvPr>
          <p:cNvSpPr/>
          <p:nvPr/>
        </p:nvSpPr>
        <p:spPr>
          <a:xfrm>
            <a:off x="8210145" y="3054486"/>
            <a:ext cx="2548646" cy="1994170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FB43B62-352D-50CB-FD7F-5B73BD3D5B14}"/>
              </a:ext>
            </a:extLst>
          </p:cNvPr>
          <p:cNvSpPr txBox="1"/>
          <p:nvPr/>
        </p:nvSpPr>
        <p:spPr>
          <a:xfrm>
            <a:off x="8567330" y="972218"/>
            <a:ext cx="2762655" cy="646331"/>
          </a:xfrm>
          <a:custGeom>
            <a:avLst/>
            <a:gdLst>
              <a:gd name="connsiteX0" fmla="*/ 0 w 2762655"/>
              <a:gd name="connsiteY0" fmla="*/ 0 h 646331"/>
              <a:gd name="connsiteX1" fmla="*/ 745917 w 2762655"/>
              <a:gd name="connsiteY1" fmla="*/ 0 h 646331"/>
              <a:gd name="connsiteX2" fmla="*/ 1436581 w 2762655"/>
              <a:gd name="connsiteY2" fmla="*/ 0 h 646331"/>
              <a:gd name="connsiteX3" fmla="*/ 2154871 w 2762655"/>
              <a:gd name="connsiteY3" fmla="*/ 0 h 646331"/>
              <a:gd name="connsiteX4" fmla="*/ 2762655 w 2762655"/>
              <a:gd name="connsiteY4" fmla="*/ 0 h 646331"/>
              <a:gd name="connsiteX5" fmla="*/ 2762655 w 2762655"/>
              <a:gd name="connsiteY5" fmla="*/ 646331 h 646331"/>
              <a:gd name="connsiteX6" fmla="*/ 2044365 w 2762655"/>
              <a:gd name="connsiteY6" fmla="*/ 646331 h 646331"/>
              <a:gd name="connsiteX7" fmla="*/ 1298448 w 2762655"/>
              <a:gd name="connsiteY7" fmla="*/ 646331 h 646331"/>
              <a:gd name="connsiteX8" fmla="*/ 635411 w 2762655"/>
              <a:gd name="connsiteY8" fmla="*/ 646331 h 646331"/>
              <a:gd name="connsiteX9" fmla="*/ 0 w 2762655"/>
              <a:gd name="connsiteY9" fmla="*/ 646331 h 646331"/>
              <a:gd name="connsiteX10" fmla="*/ 0 w 2762655"/>
              <a:gd name="connsiteY1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2655" h="646331" extrusionOk="0">
                <a:moveTo>
                  <a:pt x="0" y="0"/>
                </a:moveTo>
                <a:cubicBezTo>
                  <a:pt x="275087" y="20313"/>
                  <a:pt x="446773" y="17774"/>
                  <a:pt x="745917" y="0"/>
                </a:cubicBezTo>
                <a:cubicBezTo>
                  <a:pt x="1045061" y="-17774"/>
                  <a:pt x="1220731" y="10060"/>
                  <a:pt x="1436581" y="0"/>
                </a:cubicBezTo>
                <a:cubicBezTo>
                  <a:pt x="1652431" y="-10060"/>
                  <a:pt x="1808117" y="23162"/>
                  <a:pt x="2154871" y="0"/>
                </a:cubicBezTo>
                <a:cubicBezTo>
                  <a:pt x="2501625" y="-23162"/>
                  <a:pt x="2633898" y="7592"/>
                  <a:pt x="2762655" y="0"/>
                </a:cubicBezTo>
                <a:cubicBezTo>
                  <a:pt x="2767303" y="229300"/>
                  <a:pt x="2752568" y="498063"/>
                  <a:pt x="2762655" y="646331"/>
                </a:cubicBezTo>
                <a:cubicBezTo>
                  <a:pt x="2438811" y="643862"/>
                  <a:pt x="2367439" y="653126"/>
                  <a:pt x="2044365" y="646331"/>
                </a:cubicBezTo>
                <a:cubicBezTo>
                  <a:pt x="1721291" y="639537"/>
                  <a:pt x="1534402" y="629047"/>
                  <a:pt x="1298448" y="646331"/>
                </a:cubicBezTo>
                <a:cubicBezTo>
                  <a:pt x="1062494" y="663615"/>
                  <a:pt x="913380" y="657803"/>
                  <a:pt x="635411" y="646331"/>
                </a:cubicBezTo>
                <a:cubicBezTo>
                  <a:pt x="357442" y="634859"/>
                  <a:pt x="165663" y="652502"/>
                  <a:pt x="0" y="646331"/>
                </a:cubicBezTo>
                <a:cubicBezTo>
                  <a:pt x="3705" y="365919"/>
                  <a:pt x="-17844" y="238558"/>
                  <a:pt x="0" y="0"/>
                </a:cubicBezTo>
                <a:close/>
              </a:path>
            </a:pathLst>
          </a:cu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6911276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pt-BR" dirty="0"/>
              <a:t>Corrobora a hipótese de uso para trabalho e estudo.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DA81298-65D5-0A8E-3B54-FD839772A8E2}"/>
              </a:ext>
            </a:extLst>
          </p:cNvPr>
          <p:cNvCxnSpPr>
            <a:cxnSpLocks/>
            <a:endCxn id="4" idx="7"/>
          </p:cNvCxnSpPr>
          <p:nvPr/>
        </p:nvCxnSpPr>
        <p:spPr>
          <a:xfrm flipH="1">
            <a:off x="10385550" y="1618549"/>
            <a:ext cx="944435" cy="172797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99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7477_TF78646930.potx" id="{9641F750-9393-4C13-BF35-671E2A06C982}" vid="{ABD42601-B387-47DF-B3E2-10F93C4106B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DE6D2A-0A40-4DAB-B8AE-656243D6AB33}">
  <ds:schemaRefs>
    <ds:schemaRef ds:uri="http://purl.org/dc/elements/1.1/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viagens</Template>
  <TotalTime>889</TotalTime>
  <Words>710</Words>
  <Application>Microsoft Office PowerPoint</Application>
  <PresentationFormat>Widescreen</PresentationFormat>
  <Paragraphs>116</Paragraphs>
  <Slides>16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Calibri</vt:lpstr>
      <vt:lpstr>Gill Sans MT</vt:lpstr>
      <vt:lpstr>Gill Sans Nova Light</vt:lpstr>
      <vt:lpstr>Helvetica Light</vt:lpstr>
      <vt:lpstr>Tema do Office</vt:lpstr>
      <vt:lpstr>CYCLISTIC Perfil dos Usuários </vt:lpstr>
      <vt:lpstr>Apresentação do PowerPoint</vt:lpstr>
      <vt:lpstr>Do que estamos falando?</vt:lpstr>
      <vt:lpstr>Objetivos</vt:lpstr>
      <vt:lpstr>O que os dados nos contam?</vt:lpstr>
      <vt:lpstr>Uma visão geral</vt:lpstr>
      <vt:lpstr>Membros</vt:lpstr>
      <vt:lpstr>Casuais</vt:lpstr>
      <vt:lpstr>Horários de utilização</vt:lpstr>
      <vt:lpstr>Tipos de bicicleta</vt:lpstr>
      <vt:lpstr>Duração das viagens</vt:lpstr>
      <vt:lpstr>Estações mais utilizadas</vt:lpstr>
      <vt:lpstr>E quais os próximos passos?</vt:lpstr>
      <vt:lpstr>Abordagens Possíveis</vt:lpstr>
      <vt:lpstr>Observações adicionais</vt:lpstr>
      <vt:lpstr>Documentação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CYCLISTIC: Perfil dos Usuários</dc:title>
  <dc:creator>LUIZ PAULO RODRIGUES ALMEIDA</dc:creator>
  <cp:lastModifiedBy>LUIZ PAULO RODRIGUES ALMEIDA</cp:lastModifiedBy>
  <cp:revision>13</cp:revision>
  <dcterms:created xsi:type="dcterms:W3CDTF">2023-01-19T09:57:25Z</dcterms:created>
  <dcterms:modified xsi:type="dcterms:W3CDTF">2023-01-20T00:46:55Z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